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omments/modernComment_139_1B295957.xml" ContentType="application/vnd.ms-powerpoint.comments+xml"/>
  <Override PartName="/ppt/comments/modernComment_118_AB3FE928.xml" ContentType="application/vnd.ms-powerpoint.comments+xml"/>
  <Override PartName="/ppt/notesSlides/notesSlide1.xml" ContentType="application/vnd.openxmlformats-officedocument.presentationml.notesSlide+xml"/>
  <Override PartName="/ppt/comments/modernComment_11B_E43D9EDB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3"/>
  </p:notesMasterIdLst>
  <p:sldIdLst>
    <p:sldId id="275" r:id="rId2"/>
    <p:sldId id="313" r:id="rId3"/>
    <p:sldId id="257" r:id="rId4"/>
    <p:sldId id="281" r:id="rId5"/>
    <p:sldId id="304" r:id="rId6"/>
    <p:sldId id="280" r:id="rId7"/>
    <p:sldId id="283" r:id="rId8"/>
    <p:sldId id="314" r:id="rId9"/>
    <p:sldId id="286" r:id="rId10"/>
    <p:sldId id="316" r:id="rId11"/>
    <p:sldId id="317" r:id="rId12"/>
    <p:sldId id="318" r:id="rId13"/>
    <p:sldId id="315" r:id="rId14"/>
    <p:sldId id="291" r:id="rId15"/>
    <p:sldId id="292" r:id="rId16"/>
    <p:sldId id="293" r:id="rId17"/>
    <p:sldId id="309" r:id="rId18"/>
    <p:sldId id="294" r:id="rId19"/>
    <p:sldId id="319" r:id="rId20"/>
    <p:sldId id="320" r:id="rId21"/>
    <p:sldId id="305" r:id="rId22"/>
    <p:sldId id="297" r:id="rId23"/>
    <p:sldId id="321" r:id="rId24"/>
    <p:sldId id="308" r:id="rId25"/>
    <p:sldId id="310" r:id="rId26"/>
    <p:sldId id="306" r:id="rId27"/>
    <p:sldId id="299" r:id="rId28"/>
    <p:sldId id="301" r:id="rId29"/>
    <p:sldId id="302" r:id="rId30"/>
    <p:sldId id="303" r:id="rId31"/>
    <p:sldId id="278" r:id="rId32"/>
  </p:sldIdLst>
  <p:sldSz cx="9144000" cy="5143500" type="screen16x9"/>
  <p:notesSz cx="7010400" cy="9372600"/>
  <p:embeddedFontLst>
    <p:embeddedFont>
      <p:font typeface="voestalpine" panose="020B0500030000000000" pitchFamily="34" charset="0"/>
      <p:regular r:id="rId34"/>
      <p:bold r:id="rId35"/>
      <p:italic r:id="rId36"/>
      <p:boldItalic r:id="rId37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8">
          <p15:clr>
            <a:srgbClr val="A4A3A4"/>
          </p15:clr>
        </p15:guide>
        <p15:guide id="2" orient="horz" pos="1440">
          <p15:clr>
            <a:srgbClr val="A4A3A4"/>
          </p15:clr>
        </p15:guide>
        <p15:guide id="3" orient="horz" pos="2732">
          <p15:clr>
            <a:srgbClr val="A4A3A4"/>
          </p15:clr>
        </p15:guide>
        <p15:guide id="4" orient="horz" pos="3076">
          <p15:clr>
            <a:srgbClr val="A4A3A4"/>
          </p15:clr>
        </p15:guide>
        <p15:guide id="5" orient="horz" pos="1735">
          <p15:clr>
            <a:srgbClr val="A4A3A4"/>
          </p15:clr>
        </p15:guide>
        <p15:guide id="6" pos="174">
          <p15:clr>
            <a:srgbClr val="A4A3A4"/>
          </p15:clr>
        </p15:guide>
        <p15:guide id="7" pos="1145">
          <p15:clr>
            <a:srgbClr val="A4A3A4"/>
          </p15:clr>
        </p15:guide>
        <p15:guide id="8" pos="3149">
          <p15:clr>
            <a:srgbClr val="A4A3A4"/>
          </p15:clr>
        </p15:guide>
        <p15:guide id="9" pos="1233">
          <p15:clr>
            <a:srgbClr val="A4A3A4"/>
          </p15:clr>
        </p15:guide>
        <p15:guide id="10" pos="3864">
          <p15:clr>
            <a:srgbClr val="A4A3A4"/>
          </p15:clr>
        </p15:guide>
        <p15:guide id="11" pos="4118">
          <p15:clr>
            <a:srgbClr val="A4A3A4"/>
          </p15:clr>
        </p15:guide>
        <p15:guide id="12" pos="4286">
          <p15:clr>
            <a:srgbClr val="A4A3A4"/>
          </p15:clr>
        </p15:guide>
        <p15:guide id="13" pos="5601">
          <p15:clr>
            <a:srgbClr val="A4A3A4"/>
          </p15:clr>
        </p15:guide>
        <p15:guide id="14" pos="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2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EF5634A-0A94-72B3-29B4-FD229184DF17}" name="Heimrich, Felix" initials="FH" userId="S::felix.heimrich@edag.com::cdc1aea3-364a-4348-865b-2ff5a26f562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ckner Bernhard" initials="LB" lastIdx="4" clrIdx="0">
    <p:extLst>
      <p:ext uri="{19B8F6BF-5375-455C-9EA6-DF929625EA0E}">
        <p15:presenceInfo xmlns:p15="http://schemas.microsoft.com/office/powerpoint/2012/main" userId="S-1-5-21-911618557-2501475664-2494579837-29838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B4"/>
    <a:srgbClr val="91C8DC"/>
    <a:srgbClr val="FAF2B1"/>
    <a:srgbClr val="D7E6B4"/>
    <a:srgbClr val="F0E6A5"/>
    <a:srgbClr val="B4D25A"/>
    <a:srgbClr val="C4C4C4"/>
    <a:srgbClr val="A5A5A5"/>
    <a:srgbClr val="E3E3E3"/>
    <a:srgbClr val="C3E1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8" autoAdjust="0"/>
    <p:restoredTop sz="96437" autoAdjust="0"/>
  </p:normalViewPr>
  <p:slideViewPr>
    <p:cSldViewPr snapToGrid="0">
      <p:cViewPr varScale="1">
        <p:scale>
          <a:sx n="163" d="100"/>
          <a:sy n="163" d="100"/>
        </p:scale>
        <p:origin x="150" y="126"/>
      </p:cViewPr>
      <p:guideLst>
        <p:guide orient="horz" pos="108"/>
        <p:guide orient="horz" pos="1440"/>
        <p:guide orient="horz" pos="2732"/>
        <p:guide orient="horz" pos="3076"/>
        <p:guide orient="horz" pos="1735"/>
        <p:guide pos="174"/>
        <p:guide pos="1145"/>
        <p:guide pos="3149"/>
        <p:guide pos="1233"/>
        <p:guide pos="3864"/>
        <p:guide pos="4118"/>
        <p:guide pos="4286"/>
        <p:guide pos="5601"/>
        <p:guide pos="344"/>
      </p:guideLst>
    </p:cSldViewPr>
  </p:slideViewPr>
  <p:outlineViewPr>
    <p:cViewPr>
      <p:scale>
        <a:sx n="33" d="100"/>
        <a:sy n="33" d="100"/>
      </p:scale>
      <p:origin x="0" y="-71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9" d="100"/>
          <a:sy n="99" d="100"/>
        </p:scale>
        <p:origin x="-3528" y="-108"/>
      </p:cViewPr>
      <p:guideLst>
        <p:guide orient="horz" pos="2952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microsoft.com/office/2018/10/relationships/authors" Target="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commentAuthors" Target="commentAuthors.xml"/></Relationships>
</file>

<file path=ppt/comments/modernComment_118_AB3FE92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5C780B-2BC6-44A1-BF8E-0AF75E7961F7}" authorId="{BEF5634A-0A94-72B3-29B4-FD229184DF17}" created="2025-01-21T08:12:33.67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873092392" sldId="280"/>
      <ac:spMk id="9" creationId="{00000000-0000-0000-0000-000000000000}"/>
      <ac:txMk cp="150" len="42">
        <ac:context len="193" hash="1729823587"/>
      </ac:txMk>
    </ac:txMkLst>
    <p188:pos x="3939069" y="846432"/>
    <p188:txBody>
      <a:bodyPr/>
      <a:lstStyle/>
      <a:p>
        <a:r>
          <a:rPr lang="de-DE"/>
          <a:t>Name muss noch angepasst werden</a:t>
        </a:r>
      </a:p>
    </p188:txBody>
  </p188:cm>
</p188:cmLst>
</file>

<file path=ppt/comments/modernComment_11B_E43D9ED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910E824-46D5-411C-A371-DD4102D63105}" authorId="{BEF5634A-0A94-72B3-29B4-FD229184DF17}" created="2025-01-21T08:13:16.50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829243611" sldId="283"/>
      <ac:spMk id="9" creationId="{00000000-0000-0000-0000-000000000000}"/>
      <ac:txMk cp="58" len="50">
        <ac:context len="316" hash="3942653501"/>
      </ac:txMk>
    </ac:txMkLst>
    <p188:pos x="6123947" y="451563"/>
    <p188:txBody>
      <a:bodyPr/>
      <a:lstStyle/>
      <a:p>
        <a:r>
          <a:rPr lang="de-DE"/>
          <a:t>Ist der Link noch richtig?</a:t>
        </a:r>
      </a:p>
    </p188:txBody>
  </p188:cm>
</p188:cmLst>
</file>

<file path=ppt/comments/modernComment_139_1B29595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5C6A0DA-3D7B-4563-A72D-3BE495806CFE}" authorId="{BEF5634A-0A94-72B3-29B4-FD229184DF17}" created="2025-01-21T08:11:48.828">
    <pc:sldMkLst xmlns:pc="http://schemas.microsoft.com/office/powerpoint/2013/main/command">
      <pc:docMk/>
      <pc:sldMk cId="455694679" sldId="313"/>
    </pc:sldMkLst>
    <p188:txBody>
      <a:bodyPr/>
      <a:lstStyle/>
      <a:p>
        <a:r>
          <a:rPr lang="de-DE"/>
          <a:t>Datum anpassen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3" y="3"/>
            <a:ext cx="3037840" cy="468630"/>
          </a:xfrm>
          <a:prstGeom prst="rect">
            <a:avLst/>
          </a:prstGeom>
        </p:spPr>
        <p:txBody>
          <a:bodyPr vert="horz" lIns="93577" tIns="46787" rIns="93577" bIns="46787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70938" y="3"/>
            <a:ext cx="3037840" cy="468630"/>
          </a:xfrm>
          <a:prstGeom prst="rect">
            <a:avLst/>
          </a:prstGeom>
        </p:spPr>
        <p:txBody>
          <a:bodyPr vert="horz" lIns="93577" tIns="46787" rIns="93577" bIns="46787" rtlCol="0"/>
          <a:lstStyle>
            <a:lvl1pPr algn="r">
              <a:defRPr sz="1200"/>
            </a:lvl1pPr>
          </a:lstStyle>
          <a:p>
            <a:fld id="{37CAB7A9-7599-42C9-8337-3C0668D1F3AA}" type="datetimeFigureOut">
              <a:rPr lang="en-US" noProof="0" smtClean="0"/>
              <a:t>3/11/2025</a:t>
            </a:fld>
            <a:endParaRPr lang="en-US" noProof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703263"/>
            <a:ext cx="6248400" cy="3514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77" tIns="46787" rIns="93577" bIns="46787" rtlCol="0" anchor="ctr"/>
          <a:lstStyle/>
          <a:p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1040" y="4451986"/>
            <a:ext cx="5608320" cy="4217670"/>
          </a:xfrm>
          <a:prstGeom prst="rect">
            <a:avLst/>
          </a:prstGeom>
        </p:spPr>
        <p:txBody>
          <a:bodyPr vert="horz" lIns="93577" tIns="46787" rIns="93577" bIns="46787" rtlCol="0"/>
          <a:lstStyle/>
          <a:p>
            <a:pPr lvl="0"/>
            <a:r>
              <a:rPr lang="en-US" noProof="0"/>
              <a:t>Textmasterformat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3" y="8902343"/>
            <a:ext cx="3037840" cy="468630"/>
          </a:xfrm>
          <a:prstGeom prst="rect">
            <a:avLst/>
          </a:prstGeom>
        </p:spPr>
        <p:txBody>
          <a:bodyPr vert="horz" lIns="93577" tIns="46787" rIns="93577" bIns="46787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70938" y="8902343"/>
            <a:ext cx="3037840" cy="468630"/>
          </a:xfrm>
          <a:prstGeom prst="rect">
            <a:avLst/>
          </a:prstGeom>
        </p:spPr>
        <p:txBody>
          <a:bodyPr vert="horz" lIns="93577" tIns="46787" rIns="93577" bIns="46787" rtlCol="0" anchor="b"/>
          <a:lstStyle>
            <a:lvl1pPr algn="r">
              <a:defRPr sz="1200"/>
            </a:lvl1pPr>
          </a:lstStyle>
          <a:p>
            <a:fld id="{B4D1336A-9266-4280-B904-547F17DA2A71}" type="slidenum">
              <a:rPr lang="en-US" noProof="0" smtClean="0"/>
              <a:t>‹Nr.›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141119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D1336A-9266-4280-B904-547F17DA2A71}" type="slidenum">
              <a:rPr lang="en-US" noProof="0" smtClean="0"/>
              <a:t>7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998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1">
    <p:bg>
      <p:bgPr>
        <a:solidFill>
          <a:srgbClr val="0082B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87" y="984344"/>
            <a:ext cx="8632525" cy="1325700"/>
          </a:xfrm>
        </p:spPr>
        <p:txBody>
          <a:bodyPr tIns="46800" bIns="46800">
            <a:noAutofit/>
          </a:bodyPr>
          <a:lstStyle>
            <a:lvl1pPr algn="l">
              <a:defRPr sz="5400">
                <a:solidFill>
                  <a:schemeClr val="bg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6115" y="2445043"/>
            <a:ext cx="8635473" cy="1284475"/>
          </a:xfrm>
        </p:spPr>
        <p:txBody>
          <a:bodyPr lIns="0" tIns="46800" bIns="46800"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  <a:latin typeface="voestalpine" panose="020B0500030000000000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de-AT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55991" y="2268918"/>
            <a:ext cx="8636400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C:\Users\reibenm\Desktop\Marke\Markenphase VIIII\Markenprozess\Corporate Design\Erste Umsetzungen\Vorlagen neu\1. Gecheckt von IT\v_S_PP_2\v_S_PP_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568" y="2622550"/>
            <a:ext cx="9236076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feld 11"/>
          <p:cNvSpPr txBox="1"/>
          <p:nvPr userDrawn="1"/>
        </p:nvSpPr>
        <p:spPr>
          <a:xfrm>
            <a:off x="256115" y="4577518"/>
            <a:ext cx="57827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AT" sz="1100" b="1" noProof="0">
                <a:solidFill>
                  <a:schemeClr val="tx1"/>
                </a:solidFill>
                <a:latin typeface="voestalpine" panose="020B0500030000000000" pitchFamily="34" charset="0"/>
              </a:rPr>
              <a:t>voestalpine Camtec GmbH</a:t>
            </a:r>
            <a:endParaRPr lang="de-AT" sz="1100" b="1" noProof="0" dirty="0">
              <a:solidFill>
                <a:schemeClr val="tx1"/>
              </a:solidFill>
              <a:latin typeface="voestalpine" panose="020B0500030000000000" pitchFamily="34" charset="0"/>
            </a:endParaRPr>
          </a:p>
        </p:txBody>
      </p:sp>
      <p:sp>
        <p:nvSpPr>
          <p:cNvPr id="7" name="Textfeld 6"/>
          <p:cNvSpPr txBox="1"/>
          <p:nvPr userDrawn="1"/>
        </p:nvSpPr>
        <p:spPr>
          <a:xfrm>
            <a:off x="256115" y="4745303"/>
            <a:ext cx="57827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AT" sz="1100" b="0" noProof="0">
                <a:solidFill>
                  <a:schemeClr val="tx1"/>
                </a:solidFill>
                <a:latin typeface="voestalpine" panose="020B0500030000000000" pitchFamily="34" charset="0"/>
              </a:rPr>
              <a:t>www.voestalpine.com/camtec</a:t>
            </a:r>
            <a:endParaRPr lang="de-AT" sz="1100" b="0" noProof="0" dirty="0">
              <a:solidFill>
                <a:schemeClr val="tx1"/>
              </a:solidFill>
              <a:latin typeface="voestalpine" panose="020B0500030000000000" pitchFamily="34" charset="0"/>
            </a:endParaRPr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255600" y="3826800"/>
            <a:ext cx="5343525" cy="327025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821002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469380" y="1274763"/>
            <a:ext cx="2422208" cy="3044825"/>
          </a:xfrm>
        </p:spPr>
        <p:txBody>
          <a:bodyPr>
            <a:normAutofit/>
          </a:bodyPr>
          <a:lstStyle>
            <a:lvl1pPr marL="180000" indent="-180000">
              <a:defRPr sz="1600">
                <a:latin typeface="voestalpine" panose="020B0500030000000000" pitchFamily="34" charset="0"/>
              </a:defRPr>
            </a:lvl1pPr>
            <a:lvl2pPr marL="180000" indent="-180000">
              <a:defRPr sz="1600">
                <a:latin typeface="voestalpine" panose="020B0500030000000000" pitchFamily="34" charset="0"/>
              </a:defRPr>
            </a:lvl2pPr>
            <a:lvl3pPr marL="360000" indent="-180000">
              <a:defRPr sz="1400">
                <a:latin typeface="voestalpine" panose="020B0500030000000000" pitchFamily="34" charset="0"/>
              </a:defRPr>
            </a:lvl3pPr>
            <a:lvl4pPr marL="540000" indent="-180000">
              <a:defRPr sz="1200">
                <a:latin typeface="voestalpine" panose="020B0500030000000000" pitchFamily="34" charset="0"/>
              </a:defRPr>
            </a:lvl4pPr>
            <a:lvl5pPr marL="720000" indent="-180000">
              <a:defRPr sz="10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sp>
        <p:nvSpPr>
          <p:cNvPr id="4" name="Diagrammplatzhalter 3"/>
          <p:cNvSpPr>
            <a:spLocks noGrp="1"/>
          </p:cNvSpPr>
          <p:nvPr>
            <p:ph type="chart" sz="quarter" idx="15"/>
          </p:nvPr>
        </p:nvSpPr>
        <p:spPr>
          <a:xfrm>
            <a:off x="253468" y="1274763"/>
            <a:ext cx="5967412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Diagramm durch Klicken auf Symbol hinzufügen</a:t>
            </a:r>
            <a:endParaRPr lang="de-AT" noProof="0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72112056-0728-4211-AA21-1B0BA6D06AB0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1781559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6"/>
          </p:nvPr>
        </p:nvSpPr>
        <p:spPr>
          <a:xfrm>
            <a:off x="256115" y="1274763"/>
            <a:ext cx="5981700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Tabelle durch Klicken auf Symbol hinzufügen</a:t>
            </a:r>
            <a:endParaRPr lang="de-AT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469380" y="1274763"/>
            <a:ext cx="2422208" cy="3044825"/>
          </a:xfrm>
        </p:spPr>
        <p:txBody>
          <a:bodyPr>
            <a:normAutofit/>
          </a:bodyPr>
          <a:lstStyle>
            <a:lvl1pPr marL="180000" indent="-180000">
              <a:defRPr sz="1600">
                <a:latin typeface="voestalpine" panose="020B0500030000000000" pitchFamily="34" charset="0"/>
              </a:defRPr>
            </a:lvl1pPr>
            <a:lvl2pPr marL="180000" indent="-180000">
              <a:defRPr sz="1600">
                <a:latin typeface="voestalpine" panose="020B0500030000000000" pitchFamily="34" charset="0"/>
              </a:defRPr>
            </a:lvl2pPr>
            <a:lvl3pPr marL="360000" indent="-180000">
              <a:defRPr sz="1400">
                <a:latin typeface="voestalpine" panose="020B0500030000000000" pitchFamily="34" charset="0"/>
              </a:defRPr>
            </a:lvl3pPr>
            <a:lvl4pPr marL="540000" indent="-180000">
              <a:defRPr sz="1200">
                <a:latin typeface="voestalpine" panose="020B0500030000000000" pitchFamily="34" charset="0"/>
              </a:defRPr>
            </a:lvl4pPr>
            <a:lvl5pPr marL="720000" indent="-180000">
              <a:defRPr sz="10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E34F3F13-B28B-4A6E-9B3C-4EAD9AF7ACD7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17009555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4" name="SmartArt-Platzhalter 3"/>
          <p:cNvSpPr>
            <a:spLocks noGrp="1"/>
          </p:cNvSpPr>
          <p:nvPr>
            <p:ph type="dgm" sz="quarter" idx="17"/>
          </p:nvPr>
        </p:nvSpPr>
        <p:spPr>
          <a:xfrm>
            <a:off x="256115" y="1274763"/>
            <a:ext cx="5981700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Klicken Sie auf das Symbol, um die SmartArt-Grafik hinzuzufügen</a:t>
            </a:r>
            <a:endParaRPr lang="de-AT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6469380" y="1274763"/>
            <a:ext cx="2422208" cy="3044825"/>
          </a:xfrm>
        </p:spPr>
        <p:txBody>
          <a:bodyPr>
            <a:normAutofit/>
          </a:bodyPr>
          <a:lstStyle>
            <a:lvl1pPr marL="180000" indent="-180000">
              <a:defRPr sz="1600">
                <a:latin typeface="voestalpine" panose="020B0500030000000000" pitchFamily="34" charset="0"/>
              </a:defRPr>
            </a:lvl1pPr>
            <a:lvl2pPr marL="180000" indent="-180000">
              <a:defRPr sz="1600">
                <a:latin typeface="voestalpine" panose="020B0500030000000000" pitchFamily="34" charset="0"/>
              </a:defRPr>
            </a:lvl2pPr>
            <a:lvl3pPr marL="360000" indent="-180000">
              <a:defRPr sz="1400">
                <a:latin typeface="voestalpine" panose="020B0500030000000000" pitchFamily="34" charset="0"/>
              </a:defRPr>
            </a:lvl3pPr>
            <a:lvl4pPr marL="540000" indent="-180000">
              <a:defRPr sz="1200">
                <a:latin typeface="voestalpine" panose="020B0500030000000000" pitchFamily="34" charset="0"/>
              </a:defRPr>
            </a:lvl4pPr>
            <a:lvl5pPr marL="720000" indent="-180000">
              <a:defRPr sz="10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7B9B9E14-1C45-4BF2-BE4E-1AE41F1B928D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313735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Produktmar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582" y="133350"/>
            <a:ext cx="6040968" cy="92865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6264" y="1278000"/>
            <a:ext cx="8635324" cy="3041588"/>
          </a:xfrm>
        </p:spPr>
        <p:txBody>
          <a:bodyPr/>
          <a:lstStyle>
            <a:lvl1pPr>
              <a:defRPr>
                <a:latin typeface="voestalpine" panose="020B0500030000000000" pitchFamily="34" charset="0"/>
              </a:defRPr>
            </a:lvl1pPr>
            <a:lvl2pPr marL="360000" indent="-360000">
              <a:defRPr>
                <a:latin typeface="voestalpine" panose="020B0500030000000000" pitchFamily="34" charset="0"/>
              </a:defRPr>
            </a:lvl2pPr>
            <a:lvl3pPr marL="720000" indent="-360000">
              <a:defRPr>
                <a:latin typeface="voestalpine" panose="020B0500030000000000" pitchFamily="34" charset="0"/>
              </a:defRPr>
            </a:lvl3pPr>
            <a:lvl4pPr marL="1080000">
              <a:defRPr>
                <a:latin typeface="voestalpine" panose="020B0500030000000000" pitchFamily="34" charset="0"/>
              </a:defRPr>
            </a:lvl4pPr>
            <a:lvl5pPr marL="1440000" indent="-360000">
              <a:defRPr baseline="0">
                <a:latin typeface="voestalpine" panose="020B0500030000000000" pitchFamily="34" charset="0"/>
              </a:defRPr>
            </a:lvl5pPr>
            <a:lvl6pPr>
              <a:defRPr/>
            </a:lvl6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0" hasCustomPrompt="1"/>
          </p:nvPr>
        </p:nvSpPr>
        <p:spPr>
          <a:xfrm>
            <a:off x="6494465" y="261938"/>
            <a:ext cx="2376487" cy="727075"/>
          </a:xfrm>
          <a:ln w="38100">
            <a:solidFill>
              <a:schemeClr val="accent1"/>
            </a:solidFill>
            <a:prstDash val="dash"/>
          </a:ln>
        </p:spPr>
        <p:txBody>
          <a:bodyPr anchor="b">
            <a:normAutofit/>
          </a:bodyPr>
          <a:lstStyle>
            <a:lvl1pPr marL="0" indent="0">
              <a:buNone/>
              <a:defRPr sz="1600">
                <a:latin typeface="voestalpine" panose="020B0500030000000000" pitchFamily="34" charset="0"/>
              </a:defRPr>
            </a:lvl1pPr>
          </a:lstStyle>
          <a:p>
            <a:r>
              <a:rPr lang="de-AT" noProof="0" dirty="0"/>
              <a:t>Produkt- oder Aktionsmarke einfügen</a:t>
            </a:r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255588" y="1058333"/>
            <a:ext cx="6049962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DC22F04D-536C-4795-8D6A-97D5CED885EA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40046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5588" y="650532"/>
            <a:ext cx="8636000" cy="1634340"/>
          </a:xfrm>
        </p:spPr>
        <p:txBody>
          <a:bodyPr tIns="46800" bIns="46800">
            <a:noAutofit/>
          </a:bodyPr>
          <a:lstStyle>
            <a:lvl1pPr algn="l">
              <a:defRPr sz="54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 dirty="0"/>
              <a:t>Schlussmasterformat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5588" y="2283117"/>
            <a:ext cx="8636000" cy="1604963"/>
          </a:xfrm>
        </p:spPr>
        <p:txBody>
          <a:bodyPr lIns="0" tIns="46800" bIns="46800"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voestalpine" panose="020B0500030000000000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de-AT" noProof="0" dirty="0"/>
          </a:p>
        </p:txBody>
      </p:sp>
      <p:cxnSp>
        <p:nvCxnSpPr>
          <p:cNvPr id="16" name="Gerade Verbindung 15"/>
          <p:cNvCxnSpPr/>
          <p:nvPr userDrawn="1"/>
        </p:nvCxnSpPr>
        <p:spPr>
          <a:xfrm>
            <a:off x="255588" y="2294759"/>
            <a:ext cx="8636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66AC8E7D-3DC6-4882-A2A0-2C0DDC27F38A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125036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5587" y="984344"/>
            <a:ext cx="8632525" cy="1325700"/>
          </a:xfrm>
        </p:spPr>
        <p:txBody>
          <a:bodyPr tIns="46800" bIns="46800">
            <a:noAutofit/>
          </a:bodyPr>
          <a:lstStyle>
            <a:lvl1pPr algn="l">
              <a:defRPr sz="54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pic>
        <p:nvPicPr>
          <p:cNvPr id="1026" name="Picture 2" descr="C:\Users\reibenm\Desktop\Marke\Markenphase VIIII\Markenprozess\Corporate Design\Erste Umsetzungen\Vorlagen neu\v_S_BL_PP\v_S_BL_PP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2550"/>
            <a:ext cx="9144000" cy="2520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 userDrawn="1"/>
        </p:nvSpPr>
        <p:spPr>
          <a:xfrm>
            <a:off x="256115" y="4745303"/>
            <a:ext cx="57827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AT" sz="1100" b="0" noProof="0">
                <a:solidFill>
                  <a:schemeClr val="tx1"/>
                </a:solidFill>
                <a:latin typeface="voestalpine" panose="020B0500030000000000" pitchFamily="34" charset="0"/>
              </a:rPr>
              <a:t>www.voestalpine.com/camtec</a:t>
            </a:r>
            <a:endParaRPr lang="de-AT" sz="1100" b="0" noProof="0" dirty="0">
              <a:solidFill>
                <a:schemeClr val="tx1"/>
              </a:solidFill>
              <a:latin typeface="voestalpine" panose="020B0500030000000000" pitchFamily="34" charset="0"/>
            </a:endParaRPr>
          </a:p>
        </p:txBody>
      </p:sp>
      <p:sp>
        <p:nvSpPr>
          <p:cNvPr id="12" name="Textfeld 11"/>
          <p:cNvSpPr txBox="1"/>
          <p:nvPr userDrawn="1"/>
        </p:nvSpPr>
        <p:spPr>
          <a:xfrm>
            <a:off x="256115" y="4577518"/>
            <a:ext cx="57827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AT" sz="1100" b="1" noProof="0">
                <a:solidFill>
                  <a:schemeClr val="tx1"/>
                </a:solidFill>
                <a:latin typeface="voestalpine" panose="020B0500030000000000" pitchFamily="34" charset="0"/>
              </a:rPr>
              <a:t>voestalpine Camtec GmbH</a:t>
            </a:r>
            <a:endParaRPr lang="de-AT" sz="1100" b="1" noProof="0" dirty="0">
              <a:solidFill>
                <a:schemeClr val="tx1"/>
              </a:solidFill>
              <a:latin typeface="voestalpine" panose="020B0500030000000000" pitchFamily="34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6115" y="2445043"/>
            <a:ext cx="8635473" cy="1284475"/>
          </a:xfrm>
        </p:spPr>
        <p:txBody>
          <a:bodyPr lIns="0" tIns="46800" bIns="46800"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  <a:latin typeface="voestalpine" panose="020B0500030000000000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noProof="0"/>
              <a:t>Formatvorlage des Untertitelmasters durch Klicken bearbeiten</a:t>
            </a:r>
            <a:endParaRPr lang="de-AT" noProof="0" dirty="0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255991" y="2268918"/>
            <a:ext cx="86364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255600" y="3826800"/>
            <a:ext cx="5343525" cy="327025"/>
          </a:xfrm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362188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enn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432559"/>
            <a:ext cx="8636000" cy="1328103"/>
          </a:xfrm>
        </p:spPr>
        <p:txBody>
          <a:bodyPr>
            <a:noAutofit/>
          </a:bodyPr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de-AT" sz="5400" kern="1200" dirty="0">
                <a:solidFill>
                  <a:schemeClr val="tx1"/>
                </a:solidFill>
                <a:latin typeface="voestalpine" panose="020B0500030000000000" pitchFamily="34" charset="0"/>
                <a:ea typeface="+mj-ea"/>
                <a:cs typeface="+mj-cs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255588" y="2740025"/>
            <a:ext cx="8636000" cy="0"/>
          </a:xfrm>
          <a:prstGeom prst="line">
            <a:avLst/>
          </a:prstGeom>
          <a:ln w="317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8" name="Textfeld 17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BB861F8D-951C-4EC0-823A-A78C62CA623D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4001390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6115" y="171450"/>
            <a:ext cx="8635473" cy="4148138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71F670AD-0195-48D6-A512-AE6D77781DC9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4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983916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sfoli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71450"/>
            <a:ext cx="8636000" cy="89055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5588" y="1278000"/>
            <a:ext cx="8636000" cy="3041588"/>
          </a:xfrm>
        </p:spPr>
        <p:txBody>
          <a:bodyPr/>
          <a:lstStyle>
            <a:lvl1pPr>
              <a:defRPr>
                <a:latin typeface="voestalpine" panose="020B0500030000000000" pitchFamily="34" charset="0"/>
              </a:defRPr>
            </a:lvl1pPr>
            <a:lvl2pPr marL="270000" indent="-270000">
              <a:defRPr>
                <a:latin typeface="voestalpine" panose="020B0500030000000000" pitchFamily="34" charset="0"/>
              </a:defRPr>
            </a:lvl2pPr>
            <a:lvl3pPr marL="540000" indent="-270000">
              <a:defRPr>
                <a:latin typeface="voestalpine" panose="020B0500030000000000" pitchFamily="34" charset="0"/>
              </a:defRPr>
            </a:lvl3pPr>
            <a:lvl4pPr marL="810000">
              <a:defRPr>
                <a:latin typeface="voestalpine" panose="020B0500030000000000" pitchFamily="34" charset="0"/>
              </a:defRPr>
            </a:lvl4pPr>
            <a:lvl5pPr marL="1080000" indent="-270000">
              <a:defRPr sz="1400">
                <a:latin typeface="voestalpine" panose="020B0500030000000000" pitchFamily="34" charset="0"/>
              </a:defRPr>
            </a:lvl5pPr>
            <a:lvl6pPr marL="1350000" indent="-270000">
              <a:spcBef>
                <a:spcPts val="0"/>
              </a:spcBef>
              <a:defRPr sz="1200"/>
            </a:lvl6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14" name="Gerade Verbindung 13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7779A5DD-8EAD-4829-97B7-75494E470C97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82465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großes 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6115" y="1274763"/>
            <a:ext cx="4176713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643438" y="1274763"/>
            <a:ext cx="4248150" cy="3044825"/>
          </a:xfrm>
        </p:spPr>
        <p:txBody>
          <a:bodyPr/>
          <a:lstStyle>
            <a:lvl1pPr>
              <a:defRPr sz="2000">
                <a:latin typeface="voestalpine" panose="020B0500030000000000" pitchFamily="34" charset="0"/>
              </a:defRPr>
            </a:lvl1pPr>
            <a:lvl2pPr>
              <a:defRPr sz="2000">
                <a:latin typeface="voestalpine" panose="020B0500030000000000" pitchFamily="34" charset="0"/>
              </a:defRPr>
            </a:lvl2pPr>
            <a:lvl3pPr>
              <a:defRPr sz="1800">
                <a:latin typeface="voestalpine" panose="020B0500030000000000" pitchFamily="34" charset="0"/>
              </a:defRPr>
            </a:lvl3pPr>
            <a:lvl4pPr>
              <a:defRPr sz="1600">
                <a:latin typeface="voestalpine" panose="020B0500030000000000" pitchFamily="34" charset="0"/>
              </a:defRPr>
            </a:lvl4pPr>
            <a:lvl5pPr>
              <a:defRPr sz="16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15" name="Gerade Verbindung 14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3" name="Textfeld 12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F8A46FFA-AF35-4AAA-A8D2-914D763B3307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7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58828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2 große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6115" y="1274763"/>
            <a:ext cx="2016125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15"/>
          </p:nvPr>
        </p:nvSpPr>
        <p:spPr>
          <a:xfrm>
            <a:off x="2416703" y="1274763"/>
            <a:ext cx="2016124" cy="3044825"/>
          </a:xfrm>
        </p:spPr>
        <p:txBody>
          <a:bodyPr/>
          <a:lstStyle>
            <a:lvl1pPr marL="0" indent="0">
              <a:buNone/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643438" y="1274763"/>
            <a:ext cx="4176712" cy="3044825"/>
          </a:xfrm>
        </p:spPr>
        <p:txBody>
          <a:bodyPr/>
          <a:lstStyle>
            <a:lvl1pPr>
              <a:defRPr sz="2000">
                <a:latin typeface="voestalpine" panose="020B0500030000000000" pitchFamily="34" charset="0"/>
              </a:defRPr>
            </a:lvl1pPr>
            <a:lvl2pPr>
              <a:defRPr sz="2000">
                <a:latin typeface="voestalpine" panose="020B0500030000000000" pitchFamily="34" charset="0"/>
              </a:defRPr>
            </a:lvl2pPr>
            <a:lvl3pPr>
              <a:defRPr sz="1800">
                <a:latin typeface="voestalpine" panose="020B0500030000000000" pitchFamily="34" charset="0"/>
              </a:defRPr>
            </a:lvl3pPr>
            <a:lvl4pPr>
              <a:defRPr sz="1600">
                <a:latin typeface="voestalpine" panose="020B0500030000000000" pitchFamily="34" charset="0"/>
              </a:defRPr>
            </a:lvl4pPr>
            <a:lvl5pPr>
              <a:defRPr sz="16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20" name="Gerade Verbindung 19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5" name="Textfeld 14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4FEF8E3C-52CE-4EF0-9822-D258D1F5B3DE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2296139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4 kleine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6116" y="1274764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4" name="Bildplatzhalter 6"/>
          <p:cNvSpPr>
            <a:spLocks noGrp="1"/>
          </p:cNvSpPr>
          <p:nvPr>
            <p:ph type="pic" sz="quarter" idx="15"/>
          </p:nvPr>
        </p:nvSpPr>
        <p:spPr>
          <a:xfrm>
            <a:off x="2416703" y="1274764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5" name="Bildplatzhalter 6"/>
          <p:cNvSpPr>
            <a:spLocks noGrp="1"/>
          </p:cNvSpPr>
          <p:nvPr>
            <p:ph type="pic" sz="quarter" idx="16"/>
          </p:nvPr>
        </p:nvSpPr>
        <p:spPr>
          <a:xfrm>
            <a:off x="255162" y="2439988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6" name="Bildplatzhalter 6"/>
          <p:cNvSpPr>
            <a:spLocks noGrp="1"/>
          </p:cNvSpPr>
          <p:nvPr>
            <p:ph type="pic" sz="quarter" idx="17"/>
          </p:nvPr>
        </p:nvSpPr>
        <p:spPr>
          <a:xfrm>
            <a:off x="2416703" y="2448244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4643438" y="1274763"/>
            <a:ext cx="4248150" cy="3044825"/>
          </a:xfrm>
        </p:spPr>
        <p:txBody>
          <a:bodyPr/>
          <a:lstStyle>
            <a:lvl1pPr>
              <a:defRPr sz="2000">
                <a:latin typeface="voestalpine" panose="020B0500030000000000" pitchFamily="34" charset="0"/>
              </a:defRPr>
            </a:lvl1pPr>
            <a:lvl2pPr>
              <a:defRPr sz="2000">
                <a:latin typeface="voestalpine" panose="020B0500030000000000" pitchFamily="34" charset="0"/>
              </a:defRPr>
            </a:lvl2pPr>
            <a:lvl3pPr>
              <a:defRPr sz="1800">
                <a:latin typeface="voestalpine" panose="020B0500030000000000" pitchFamily="34" charset="0"/>
              </a:defRPr>
            </a:lvl3pPr>
            <a:lvl4pPr>
              <a:defRPr sz="1600">
                <a:latin typeface="voestalpine" panose="020B0500030000000000" pitchFamily="34" charset="0"/>
              </a:defRPr>
            </a:lvl4pPr>
            <a:lvl5pPr>
              <a:defRPr sz="16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cxnSp>
        <p:nvCxnSpPr>
          <p:cNvPr id="24" name="Gerade Verbindung 23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9" name="Textfeld 18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20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024125E3-5841-4803-866F-B4BBBACFE449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2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2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3309605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folie 2 kleine Bilder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</p:spPr>
        <p:txBody>
          <a:bodyPr/>
          <a:lstStyle>
            <a:lvl1pPr>
              <a:lnSpc>
                <a:spcPts val="3200"/>
              </a:lnSpc>
              <a:defRPr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Titelmasterformat durch Klicken bearbeiten</a:t>
            </a:r>
            <a:endParaRPr lang="de-AT" noProof="0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256116" y="1274764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4"/>
          </p:nvPr>
        </p:nvSpPr>
        <p:spPr>
          <a:xfrm>
            <a:off x="2484438" y="1274763"/>
            <a:ext cx="6407150" cy="3044825"/>
          </a:xfrm>
        </p:spPr>
        <p:txBody>
          <a:bodyPr>
            <a:normAutofit/>
          </a:bodyPr>
          <a:lstStyle>
            <a:lvl1pPr>
              <a:defRPr sz="2000">
                <a:latin typeface="voestalpine" panose="020B0500030000000000" pitchFamily="34" charset="0"/>
              </a:defRPr>
            </a:lvl1pPr>
            <a:lvl2pPr>
              <a:defRPr sz="2000">
                <a:latin typeface="voestalpine" panose="020B0500030000000000" pitchFamily="34" charset="0"/>
              </a:defRPr>
            </a:lvl2pPr>
            <a:lvl3pPr>
              <a:defRPr sz="1800">
                <a:latin typeface="voestalpine" panose="020B0500030000000000" pitchFamily="34" charset="0"/>
              </a:defRPr>
            </a:lvl3pPr>
            <a:lvl4pPr>
              <a:defRPr sz="1600">
                <a:latin typeface="voestalpine" panose="020B0500030000000000" pitchFamily="34" charset="0"/>
              </a:defRPr>
            </a:lvl4pPr>
            <a:lvl5pPr>
              <a:defRPr sz="1600">
                <a:latin typeface="voestalpine" panose="020B0500030000000000" pitchFamily="34" charset="0"/>
              </a:defRPr>
            </a:lvl5pPr>
          </a:lstStyle>
          <a:p>
            <a:pPr lvl="0"/>
            <a:r>
              <a:rPr lang="de-DE" noProof="0"/>
              <a:t>Formatvorlagen des Textmasters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 dirty="0"/>
          </a:p>
        </p:txBody>
      </p:sp>
      <p:sp>
        <p:nvSpPr>
          <p:cNvPr id="15" name="Bildplatzhalter 6"/>
          <p:cNvSpPr>
            <a:spLocks noGrp="1"/>
          </p:cNvSpPr>
          <p:nvPr>
            <p:ph type="pic" sz="quarter" idx="16"/>
          </p:nvPr>
        </p:nvSpPr>
        <p:spPr>
          <a:xfrm>
            <a:off x="255162" y="2439988"/>
            <a:ext cx="2016124" cy="108585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latin typeface="voestalpine" panose="020B0500030000000000" pitchFamily="34" charset="0"/>
              </a:defRPr>
            </a:lvl1pPr>
          </a:lstStyle>
          <a:p>
            <a:r>
              <a:rPr lang="de-DE" noProof="0"/>
              <a:t>Bild durch Klicken auf Symbol hinzufügen</a:t>
            </a:r>
            <a:endParaRPr lang="de-AT" noProof="0" dirty="0"/>
          </a:p>
        </p:txBody>
      </p:sp>
      <p:cxnSp>
        <p:nvCxnSpPr>
          <p:cNvPr id="19" name="Gerade Verbindung 18"/>
          <p:cNvCxnSpPr/>
          <p:nvPr userDrawn="1"/>
        </p:nvCxnSpPr>
        <p:spPr>
          <a:xfrm>
            <a:off x="255588" y="1058333"/>
            <a:ext cx="8636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 userDrawn="1"/>
        </p:nvSpPr>
        <p:spPr>
          <a:xfrm>
            <a:off x="519064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1795131" y="4750288"/>
            <a:ext cx="20320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AT" sz="1100" noProof="0" dirty="0">
                <a:solidFill>
                  <a:schemeClr val="tx1"/>
                </a:solidFill>
                <a:latin typeface="voestalpine" panose="020B0500030000000000" pitchFamily="34" charset="0"/>
              </a:rPr>
              <a:t>|</a:t>
            </a:r>
          </a:p>
        </p:txBody>
      </p:sp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448A94F8-3712-4EF2-A5D5-5AA390997427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</p:spTree>
    <p:extLst>
      <p:ext uri="{BB962C8B-B14F-4D97-AF65-F5344CB8AC3E}">
        <p14:creationId xmlns:p14="http://schemas.microsoft.com/office/powerpoint/2010/main" val="400204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55588" y="152400"/>
            <a:ext cx="8636000" cy="9096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de-AT" noProof="0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5588" y="1278000"/>
            <a:ext cx="8636000" cy="295579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AT" noProof="0" dirty="0"/>
              <a:t>Textmasterformat bearbeiten</a:t>
            </a:r>
          </a:p>
          <a:p>
            <a:pPr lvl="1"/>
            <a:r>
              <a:rPr lang="de-AT" noProof="0" dirty="0"/>
              <a:t>Erste Ebene</a:t>
            </a:r>
          </a:p>
          <a:p>
            <a:pPr lvl="2"/>
            <a:r>
              <a:rPr lang="de-AT" noProof="0" dirty="0"/>
              <a:t>Zweite Ebene</a:t>
            </a:r>
          </a:p>
          <a:p>
            <a:pPr lvl="3"/>
            <a:r>
              <a:rPr lang="de-AT" noProof="0" dirty="0"/>
              <a:t>Dritte Ebene</a:t>
            </a:r>
          </a:p>
          <a:p>
            <a:pPr lvl="4"/>
            <a:r>
              <a:rPr lang="de-AT" noProof="0" dirty="0"/>
              <a:t>Vierte Ebene</a:t>
            </a:r>
          </a:p>
          <a:p>
            <a:pPr lvl="5"/>
            <a:r>
              <a:rPr lang="de-AT" sz="1200" noProof="0" dirty="0"/>
              <a:t>Fünfte Ebene</a:t>
            </a:r>
            <a:endParaRPr lang="de-AT" noProof="0" dirty="0"/>
          </a:p>
          <a:p>
            <a:pPr lvl="4"/>
            <a:endParaRPr lang="de-AT" noProof="0" dirty="0"/>
          </a:p>
          <a:p>
            <a:pPr lvl="4"/>
            <a:endParaRPr lang="de-AT" noProof="0" dirty="0"/>
          </a:p>
          <a:p>
            <a:pPr lvl="4"/>
            <a:endParaRPr lang="de-AT" noProof="0" dirty="0"/>
          </a:p>
        </p:txBody>
      </p:sp>
      <p:pic>
        <p:nvPicPr>
          <p:cNvPr id="2050" name="Picture 2" descr="C:\Users\reibenm\Desktop\Marke\Markenphase VIIII\Markenprozess\Corporate Design\Erste Umsetzungen\Vorlagen neu\Unterlagen Grafik für ppt\v_S_PP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137" t="65405"/>
          <a:stretch/>
        </p:blipFill>
        <p:spPr bwMode="auto">
          <a:xfrm>
            <a:off x="6413326" y="4271375"/>
            <a:ext cx="2730674" cy="8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43822" y="4707997"/>
            <a:ext cx="1263600" cy="273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CB1ACC69-DD63-4519-9D6A-E0AD11B8366F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56115" y="4707997"/>
            <a:ext cx="285749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fld id="{A7CD581C-92E0-41C6-BF48-DFCAD6021EEF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57388" y="4707997"/>
            <a:ext cx="416718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  <a:latin typeface="voestalpine" panose="020B0500030000000000" pitchFamily="34" charset="0"/>
              </a:defRPr>
            </a:lvl1pPr>
          </a:lstStyle>
          <a:p>
            <a:r>
              <a:rPr lang="de-AT" noProof="0"/>
              <a:t>Parametrisierter Schieberadapter</a:t>
            </a:r>
            <a:endParaRPr lang="de-AT" noProof="0" dirty="0"/>
          </a:p>
        </p:txBody>
      </p:sp>
      <p:sp>
        <p:nvSpPr>
          <p:cNvPr id="9" name="Textfeld 8"/>
          <p:cNvSpPr txBox="1"/>
          <p:nvPr/>
        </p:nvSpPr>
        <p:spPr>
          <a:xfrm>
            <a:off x="256115" y="4577518"/>
            <a:ext cx="5887510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AT" sz="1100" b="1" noProof="0">
                <a:solidFill>
                  <a:schemeClr val="tx1"/>
                </a:solidFill>
                <a:latin typeface="voestalpine" panose="020B0500030000000000" pitchFamily="34" charset="0"/>
              </a:rPr>
              <a:t>voestalpine Camtec GmbH</a:t>
            </a:r>
            <a:endParaRPr lang="de-AT" sz="1100" b="1" noProof="0" dirty="0">
              <a:solidFill>
                <a:schemeClr val="tx1"/>
              </a:solidFill>
              <a:latin typeface="voestalpine" panose="020B050003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1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64" r:id="rId3"/>
    <p:sldLayoutId id="2147483674" r:id="rId4"/>
    <p:sldLayoutId id="2147483650" r:id="rId5"/>
    <p:sldLayoutId id="2147483651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voestalpine" panose="020B0500030000000000" pitchFamily="34" charset="0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5000"/>
        </a:lnSpc>
        <a:spcBef>
          <a:spcPts val="0"/>
        </a:spcBef>
        <a:buClr>
          <a:schemeClr val="tx2"/>
        </a:buClr>
        <a:buSzPct val="100000"/>
        <a:buFont typeface="voestalpine" panose="020B0500030000000000" pitchFamily="34" charset="0"/>
        <a:buChar char="»"/>
        <a:defRPr sz="2000" kern="120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5000"/>
        </a:lnSpc>
        <a:spcBef>
          <a:spcPts val="0"/>
        </a:spcBef>
        <a:buClr>
          <a:srgbClr val="0082B4"/>
        </a:buClr>
        <a:buSzPct val="100000"/>
        <a:buFont typeface="voestalpine" panose="020B0500030000000000" pitchFamily="34" charset="0"/>
        <a:buChar char="»"/>
        <a:tabLst>
          <a:tab pos="360000" algn="l"/>
        </a:tabLst>
        <a:defRPr sz="2000" kern="120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2pPr>
      <a:lvl3pPr marL="540000" indent="-270000" algn="l" defTabSz="914400" rtl="0" eaLnBrk="1" latinLnBrk="0" hangingPunct="1">
        <a:lnSpc>
          <a:spcPct val="105000"/>
        </a:lnSpc>
        <a:spcBef>
          <a:spcPts val="0"/>
        </a:spcBef>
        <a:buClr>
          <a:srgbClr val="0082B4"/>
        </a:buClr>
        <a:buSzPct val="100000"/>
        <a:buFont typeface="voestalpine" panose="020B0500030000000000" pitchFamily="34" charset="0"/>
        <a:buChar char="»"/>
        <a:tabLst>
          <a:tab pos="720000" algn="l"/>
        </a:tabLst>
        <a:defRPr lang="de-DE" sz="1800" kern="1200" dirty="0" smtClean="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3pPr>
      <a:lvl4pPr marL="810000" marR="0" indent="-270000" algn="l" defTabSz="914400" rtl="0" eaLnBrk="1" fontAlgn="auto" latinLnBrk="0" hangingPunct="1">
        <a:lnSpc>
          <a:spcPct val="105000"/>
        </a:lnSpc>
        <a:spcBef>
          <a:spcPts val="0"/>
        </a:spcBef>
        <a:spcAft>
          <a:spcPts val="0"/>
        </a:spcAft>
        <a:buClr>
          <a:srgbClr val="0082B4"/>
        </a:buClr>
        <a:buSzPct val="100000"/>
        <a:buFont typeface="voestalpine" panose="020B0500030000000000" pitchFamily="34" charset="0"/>
        <a:buChar char="»"/>
        <a:tabLst>
          <a:tab pos="1080000" algn="l"/>
        </a:tabLst>
        <a:defRPr lang="en-US" sz="1600" kern="1200" noProof="0" dirty="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4pPr>
      <a:lvl5pPr marL="1080000" indent="-270000" algn="l" defTabSz="914400" rtl="0" eaLnBrk="1" latinLnBrk="0" hangingPunct="1">
        <a:lnSpc>
          <a:spcPct val="105000"/>
        </a:lnSpc>
        <a:spcBef>
          <a:spcPts val="0"/>
        </a:spcBef>
        <a:buClr>
          <a:srgbClr val="0082B4"/>
        </a:buClr>
        <a:buSzPct val="100000"/>
        <a:buFont typeface="voestalpine" panose="020B0500030000000000" pitchFamily="34" charset="0"/>
        <a:buChar char="»"/>
        <a:defRPr sz="1400" kern="120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5pPr>
      <a:lvl6pPr marL="1350000" indent="-270000" algn="l" defTabSz="914400" rtl="0" eaLnBrk="1" latinLnBrk="0" hangingPunct="1">
        <a:spcBef>
          <a:spcPct val="20000"/>
        </a:spcBef>
        <a:buClr>
          <a:schemeClr val="tx2"/>
        </a:buClr>
        <a:buSzPct val="100000"/>
        <a:buFont typeface="voestalpine" panose="020B0500030000000000" pitchFamily="34" charset="0"/>
        <a:buChar char="»"/>
        <a:tabLst>
          <a:tab pos="1440000" algn="l"/>
        </a:tabLst>
        <a:defRPr sz="1200" kern="1200">
          <a:solidFill>
            <a:schemeClr val="tx1"/>
          </a:solidFill>
          <a:latin typeface="voestalpine" panose="020B0500030000000000" pitchFamily="34" charset="0"/>
          <a:ea typeface="+mn-ea"/>
          <a:cs typeface="+mn-cs"/>
        </a:defRPr>
      </a:lvl6pPr>
      <a:lvl7pPr marL="125888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tabLst>
          <a:tab pos="1790700" algn="l"/>
        </a:tabLst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engineering.camtec@voestalpine.com" TargetMode="External"/><Relationship Id="rId2" Type="http://schemas.openxmlformats.org/officeDocument/2006/relationships/hyperlink" Target="https://www.voestalpine.com/camtec/Schieber/e-cam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microsoft.com/office/2018/10/relationships/comments" Target="../comments/modernComment_139_1B29595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engineering.camtec@voestalpine.com" TargetMode="External"/><Relationship Id="rId2" Type="http://schemas.openxmlformats.org/officeDocument/2006/relationships/hyperlink" Target="https://www.voestalpine.com/camtec/Product-Finder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oestalpine.com/camtec/products/view/cam/27109" TargetMode="External"/><Relationship Id="rId2" Type="http://schemas.microsoft.com/office/2018/10/relationships/comments" Target="../comments/modernComment_118_AB3FE92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www.voestalpine.com/camtec/Product-Finde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B_E43D9EDB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voestalpine.com/camtec/Product-Finder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>
                <a:solidFill>
                  <a:schemeClr val="bg1"/>
                </a:solidFill>
              </a:rPr>
              <a:t>Parametrisierter</a:t>
            </a:r>
            <a:br>
              <a:rPr lang="de-AT" dirty="0">
                <a:solidFill>
                  <a:schemeClr val="bg1"/>
                </a:solidFill>
              </a:rPr>
            </a:br>
            <a:r>
              <a:rPr lang="de-AT" dirty="0">
                <a:solidFill>
                  <a:schemeClr val="bg1"/>
                </a:solidFill>
              </a:rPr>
              <a:t>Schieberadapter 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>
                <a:solidFill>
                  <a:schemeClr val="bg1"/>
                </a:solidFill>
              </a:rPr>
              <a:t>voestalpine Camtec GmbH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255600" y="3826800"/>
            <a:ext cx="5962320" cy="327025"/>
          </a:xfrm>
        </p:spPr>
        <p:txBody>
          <a:bodyPr>
            <a:normAutofit/>
          </a:bodyPr>
          <a:lstStyle/>
          <a:p>
            <a:r>
              <a:rPr lang="de-AT"/>
              <a:t>Vertraulichkeit: </a:t>
            </a:r>
            <a:r>
              <a:rPr lang="de-AT" dirty="0"/>
              <a:t>Public</a:t>
            </a:r>
          </a:p>
        </p:txBody>
      </p:sp>
    </p:spTree>
    <p:extLst>
      <p:ext uri="{BB962C8B-B14F-4D97-AF65-F5344CB8AC3E}">
        <p14:creationId xmlns:p14="http://schemas.microsoft.com/office/powerpoint/2010/main" val="35647919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428009-FD11-FC78-6B32-16AAA08B0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586D393-F590-3393-D424-511719D31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F9F0C68-CAD3-9F40-F85A-6C0526D55B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97C52E-E522-4B0F-9FC9-E682EBF0A7FB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EB6CC0B-5522-DEB1-5B49-21168059BC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0BC3D04-F790-7AEE-D0E8-76C0479EB8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57FE293F-708E-4DD5-0943-FF88B77008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87" y="1278000"/>
            <a:ext cx="8635999" cy="304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1800" b="1" dirty="0"/>
              <a:t>5) Auswahl der gewünschten Schieberbreite: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33ADA4E-AFBB-0DF2-5CDE-4EB08EC26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3" y="1969738"/>
            <a:ext cx="2680684" cy="2429370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38402C1-EEFB-2522-3307-28F5589E414E}"/>
              </a:ext>
            </a:extLst>
          </p:cNvPr>
          <p:cNvCxnSpPr>
            <a:cxnSpLocks/>
          </p:cNvCxnSpPr>
          <p:nvPr/>
        </p:nvCxnSpPr>
        <p:spPr>
          <a:xfrm flipH="1">
            <a:off x="3384645" y="2473504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115F7DAD-1B09-1F0F-53B3-36C2979718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08" y="1988592"/>
            <a:ext cx="1974661" cy="2235940"/>
          </a:xfrm>
          <a:prstGeom prst="rect">
            <a:avLst/>
          </a:prstGeom>
        </p:spPr>
      </p:pic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54A251BC-9C0C-0835-5783-7648AE0D746B}"/>
              </a:ext>
            </a:extLst>
          </p:cNvPr>
          <p:cNvSpPr txBox="1">
            <a:spLocks/>
          </p:cNvSpPr>
          <p:nvPr/>
        </p:nvSpPr>
        <p:spPr>
          <a:xfrm>
            <a:off x="6264322" y="1969738"/>
            <a:ext cx="2572603" cy="22962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400" dirty="0"/>
              <a:t>Abh. von der Schieber-variante werden die dem-</a:t>
            </a:r>
            <a:br>
              <a:rPr lang="de-AT" sz="1400" dirty="0"/>
            </a:br>
            <a:r>
              <a:rPr lang="de-AT" sz="1400" dirty="0"/>
              <a:t>entsprechenden Breiten vorgeschlagen.</a:t>
            </a:r>
            <a:br>
              <a:rPr lang="de-AT" sz="1400" dirty="0"/>
            </a:br>
            <a:endParaRPr lang="de-AT" sz="1400" dirty="0"/>
          </a:p>
          <a:p>
            <a:r>
              <a:rPr lang="es-ES" sz="1400" b="1" dirty="0"/>
              <a:t>O-ES: </a:t>
            </a:r>
            <a:r>
              <a:rPr lang="es-ES" sz="1400" dirty="0"/>
              <a:t>50-500 mm</a:t>
            </a:r>
          </a:p>
          <a:p>
            <a:r>
              <a:rPr lang="es-ES" sz="1400" b="1" dirty="0"/>
              <a:t>O-BS: </a:t>
            </a:r>
            <a:r>
              <a:rPr lang="es-ES" sz="1400" dirty="0"/>
              <a:t>60-500 mm</a:t>
            </a:r>
          </a:p>
          <a:p>
            <a:r>
              <a:rPr lang="es-ES" sz="1400" b="1" dirty="0"/>
              <a:t>O-KS: </a:t>
            </a:r>
            <a:r>
              <a:rPr lang="es-ES" sz="1400" dirty="0"/>
              <a:t>60-500 mm</a:t>
            </a:r>
          </a:p>
          <a:p>
            <a:r>
              <a:rPr lang="es-ES" sz="1400" b="1" dirty="0"/>
              <a:t>KS-OT: </a:t>
            </a:r>
            <a:r>
              <a:rPr lang="es-ES" sz="1400" dirty="0"/>
              <a:t>600-1200 mm</a:t>
            </a:r>
            <a:endParaRPr lang="de-AT" sz="1400" dirty="0"/>
          </a:p>
          <a:p>
            <a:endParaRPr lang="de-AT" sz="1600" dirty="0"/>
          </a:p>
          <a:p>
            <a:endParaRPr lang="de-AT" sz="1600" dirty="0"/>
          </a:p>
          <a:p>
            <a:pPr marL="540000" lvl="3" indent="0">
              <a:buNone/>
            </a:pPr>
            <a:endParaRPr lang="de-AT" sz="800" dirty="0"/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</p:spTree>
    <p:extLst>
      <p:ext uri="{BB962C8B-B14F-4D97-AF65-F5344CB8AC3E}">
        <p14:creationId xmlns:p14="http://schemas.microsoft.com/office/powerpoint/2010/main" val="859798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A9548-C3F6-054F-DCC0-CFFFDB8EE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F8CD29B-E713-CC25-F6A8-76E7E05DE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CE4B3F8-2C8E-E154-2863-D5A918A96C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97C52E-E522-4B0F-9FC9-E682EBF0A7FB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265622A-01EF-C0F1-9989-ED7AC1BB43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E7E0E5A-BC98-E47C-E33C-F6E97DECF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26E16540-F96D-81CC-D3B1-2B552AEF4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87" y="1278000"/>
            <a:ext cx="8635999" cy="304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1800" b="1" dirty="0"/>
              <a:t>6) Auswahl des gewünschten Schieberwinkels: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ACD0B04-C0B3-869F-ECFF-DD59D62C95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3" y="1969738"/>
            <a:ext cx="2680684" cy="2429370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B1AACDA7-8417-CC54-8B7C-BDC92B0D41F4}"/>
              </a:ext>
            </a:extLst>
          </p:cNvPr>
          <p:cNvCxnSpPr>
            <a:cxnSpLocks/>
          </p:cNvCxnSpPr>
          <p:nvPr/>
        </p:nvCxnSpPr>
        <p:spPr>
          <a:xfrm flipH="1">
            <a:off x="3384645" y="2650925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61488355-0C17-2F2C-301F-6A89976D7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08" y="1988592"/>
            <a:ext cx="1974661" cy="2235940"/>
          </a:xfrm>
          <a:prstGeom prst="rect">
            <a:avLst/>
          </a:prstGeom>
        </p:spPr>
      </p:pic>
      <p:sp>
        <p:nvSpPr>
          <p:cNvPr id="15" name="Inhaltsplatzhalter 4">
            <a:extLst>
              <a:ext uri="{FF2B5EF4-FFF2-40B4-BE49-F238E27FC236}">
                <a16:creationId xmlns:a16="http://schemas.microsoft.com/office/drawing/2014/main" id="{B7A62E41-8BCD-87F4-D6B7-4C5EFDAF762F}"/>
              </a:ext>
            </a:extLst>
          </p:cNvPr>
          <p:cNvSpPr txBox="1">
            <a:spLocks/>
          </p:cNvSpPr>
          <p:nvPr/>
        </p:nvSpPr>
        <p:spPr>
          <a:xfrm>
            <a:off x="6264322" y="1969738"/>
            <a:ext cx="2572603" cy="22962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 err="1"/>
              <a:t>Winkel</a:t>
            </a:r>
            <a:r>
              <a:rPr lang="es-ES" sz="1400" b="1" dirty="0"/>
              <a:t>: </a:t>
            </a:r>
            <a:r>
              <a:rPr lang="es-ES" sz="1400" dirty="0"/>
              <a:t>0-75° (5°-Schritte)</a:t>
            </a:r>
            <a:endParaRPr lang="de-AT" sz="1600" dirty="0"/>
          </a:p>
          <a:p>
            <a:endParaRPr lang="de-AT" sz="1600" dirty="0"/>
          </a:p>
          <a:p>
            <a:pPr marL="540000" lvl="3" indent="0">
              <a:buNone/>
            </a:pPr>
            <a:endParaRPr lang="de-AT" sz="800" dirty="0"/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</p:spTree>
    <p:extLst>
      <p:ext uri="{BB962C8B-B14F-4D97-AF65-F5344CB8AC3E}">
        <p14:creationId xmlns:p14="http://schemas.microsoft.com/office/powerpoint/2010/main" val="2869869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95089-602E-9203-8405-405BB1EF1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63B2139-4F5E-7380-F8D1-FE088C47B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065968E6-CCC0-E34E-72DD-2660F55360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97C52E-E522-4B0F-9FC9-E682EBF0A7FB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87E4FC4-B639-1EC7-5B41-FE0DFB0FF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B441E4E-AF0D-7854-0625-EE0C6F035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AEA9B70B-A629-88E6-DC5D-DE2D9860C8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587" y="1278000"/>
            <a:ext cx="8635999" cy="304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1800" b="1" dirty="0"/>
              <a:t>7) Überprüfung der zugehörigen garantierten Standzeit:</a:t>
            </a:r>
          </a:p>
          <a:p>
            <a:pPr lvl="2"/>
            <a:r>
              <a:rPr lang="de-AT" sz="1600" i="1" dirty="0"/>
              <a:t>Garantierte Standzeit </a:t>
            </a:r>
            <a:r>
              <a:rPr lang="de-AT" sz="1600" dirty="0"/>
              <a:t>aktualisiert sich entsprechend der Auswahl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527A91E-243E-5A23-E662-E043623D03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3" y="1969738"/>
            <a:ext cx="2680684" cy="2429370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177F168-D834-9EDC-4B14-2CC06DD08A35}"/>
              </a:ext>
            </a:extLst>
          </p:cNvPr>
          <p:cNvCxnSpPr>
            <a:cxnSpLocks/>
          </p:cNvCxnSpPr>
          <p:nvPr/>
        </p:nvCxnSpPr>
        <p:spPr>
          <a:xfrm flipH="1">
            <a:off x="2429301" y="2971647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3BEF488B-7AEC-7A9C-D6DB-FF4ED38C2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08" y="1988592"/>
            <a:ext cx="1974661" cy="2235940"/>
          </a:xfrm>
          <a:prstGeom prst="rect">
            <a:avLst/>
          </a:prstGeom>
        </p:spPr>
      </p:pic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AE4819FA-5F4F-D9A9-C139-840D6018CBEE}"/>
              </a:ext>
            </a:extLst>
          </p:cNvPr>
          <p:cNvSpPr txBox="1">
            <a:spLocks/>
          </p:cNvSpPr>
          <p:nvPr/>
        </p:nvSpPr>
        <p:spPr>
          <a:xfrm>
            <a:off x="6264322" y="1969738"/>
            <a:ext cx="2572603" cy="229621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400" b="1" dirty="0"/>
              <a:t>O-KS &amp; KS-OT: </a:t>
            </a:r>
          </a:p>
          <a:p>
            <a:pPr lvl="2"/>
            <a:r>
              <a:rPr lang="de-AT" sz="1200" dirty="0"/>
              <a:t>1.000.000</a:t>
            </a:r>
          </a:p>
          <a:p>
            <a:r>
              <a:rPr lang="de-AT" sz="1400" b="1" dirty="0"/>
              <a:t>O-BS: </a:t>
            </a:r>
          </a:p>
          <a:p>
            <a:pPr lvl="2"/>
            <a:r>
              <a:rPr lang="de-AT" sz="1200" dirty="0"/>
              <a:t>Stufe 1: 500.000</a:t>
            </a:r>
          </a:p>
          <a:p>
            <a:pPr lvl="2"/>
            <a:r>
              <a:rPr lang="de-AT" sz="1200" dirty="0"/>
              <a:t>Stufe 2: 750.000</a:t>
            </a:r>
          </a:p>
          <a:p>
            <a:r>
              <a:rPr lang="de-AT" sz="1400" b="1" dirty="0"/>
              <a:t>O-ES: </a:t>
            </a:r>
          </a:p>
          <a:p>
            <a:pPr lvl="2"/>
            <a:r>
              <a:rPr lang="de-AT" sz="1200" dirty="0"/>
              <a:t>300.000</a:t>
            </a:r>
          </a:p>
          <a:p>
            <a:pPr marL="540000" lvl="3" indent="0">
              <a:buNone/>
            </a:pPr>
            <a:endParaRPr lang="de-AT" sz="800" dirty="0"/>
          </a:p>
          <a:p>
            <a:pPr marL="0" indent="0">
              <a:buNone/>
            </a:pPr>
            <a:endParaRPr lang="de-AT" sz="1600" dirty="0"/>
          </a:p>
          <a:p>
            <a:endParaRPr lang="de-AT" sz="1600" dirty="0"/>
          </a:p>
          <a:p>
            <a:pPr marL="540000" lvl="3" indent="0">
              <a:buNone/>
            </a:pPr>
            <a:endParaRPr lang="de-AT" sz="800" dirty="0"/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</p:spTree>
    <p:extLst>
      <p:ext uri="{BB962C8B-B14F-4D97-AF65-F5344CB8AC3E}">
        <p14:creationId xmlns:p14="http://schemas.microsoft.com/office/powerpoint/2010/main" val="322983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EAEC0F-D82F-6F52-596A-8414823AB1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0906F4D8-F2E5-0827-A86A-CCF97866DA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B310B95F-B6A3-EF98-F82A-F39F21BD3BA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9C3F689-6E68-4A28-8639-61E29FB4F84F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739550A-6637-EF46-5F5A-19C05FE2E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B71260C-7077-7FD3-8CC1-F6C4110FA6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2AA4B9C-6924-7BE3-F79C-14BE11A867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AT" sz="1800" b="1" dirty="0"/>
              <a:t>8) Auswahl des gewünschten </a:t>
            </a:r>
            <a:r>
              <a:rPr lang="de-AT" sz="1800" b="1" dirty="0" err="1"/>
              <a:t>Einfügepunktes</a:t>
            </a:r>
            <a:r>
              <a:rPr lang="de-AT" sz="1800" b="1" dirty="0"/>
              <a:t>:</a:t>
            </a:r>
          </a:p>
          <a:p>
            <a:pPr lvl="2"/>
            <a:r>
              <a:rPr lang="de-AT" sz="1600" dirty="0"/>
              <a:t>OEM Standard, Mercedes Standard, Naams Standard, voestalpine Standard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F3518B8-7F08-D046-0F29-9FF1276C5D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748" y="1987525"/>
            <a:ext cx="2541192" cy="2365310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D52271F3-7D93-B411-4671-92F502523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2993" y="3196985"/>
            <a:ext cx="1516819" cy="531965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9DA8D44-9DD0-499D-9D4D-1FE4D0565C2D}"/>
              </a:ext>
            </a:extLst>
          </p:cNvPr>
          <p:cNvCxnSpPr>
            <a:cxnSpLocks/>
          </p:cNvCxnSpPr>
          <p:nvPr/>
        </p:nvCxnSpPr>
        <p:spPr>
          <a:xfrm flipH="1">
            <a:off x="3166281" y="3462968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>
            <a:extLst>
              <a:ext uri="{FF2B5EF4-FFF2-40B4-BE49-F238E27FC236}">
                <a16:creationId xmlns:a16="http://schemas.microsoft.com/office/drawing/2014/main" id="{F853E582-8506-9A4A-0CB0-09F5AA81EF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244" y="2106218"/>
            <a:ext cx="1974661" cy="223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03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1DE7C9F-145E-4188-9506-58089490A6C4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9) Auswahl der Bestelloption inkl. Sensorik:</a:t>
            </a:r>
          </a:p>
          <a:p>
            <a:pPr marL="0" indent="0">
              <a:buNone/>
            </a:pPr>
            <a:endParaRPr lang="de-AT" b="1" dirty="0"/>
          </a:p>
        </p:txBody>
      </p:sp>
      <p:sp>
        <p:nvSpPr>
          <p:cNvPr id="13" name="Inhaltsplatzhalter 4"/>
          <p:cNvSpPr txBox="1">
            <a:spLocks/>
          </p:cNvSpPr>
          <p:nvPr/>
        </p:nvSpPr>
        <p:spPr>
          <a:xfrm>
            <a:off x="5006515" y="1515447"/>
            <a:ext cx="3683574" cy="2667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600" b="1" dirty="0"/>
          </a:p>
          <a:p>
            <a:r>
              <a:rPr lang="es-ES" sz="1400" b="1" dirty="0" err="1"/>
              <a:t>ohne</a:t>
            </a:r>
            <a:r>
              <a:rPr lang="es-ES" sz="1400" b="1" dirty="0"/>
              <a:t> e-</a:t>
            </a:r>
            <a:r>
              <a:rPr lang="es-ES" sz="1400" b="1" dirty="0" err="1"/>
              <a:t>cam</a:t>
            </a:r>
            <a:r>
              <a:rPr lang="es-ES" sz="1400" b="1" dirty="0"/>
              <a:t>: </a:t>
            </a:r>
            <a:r>
              <a:rPr lang="es-ES" sz="1400" dirty="0"/>
              <a:t>Standard</a:t>
            </a:r>
          </a:p>
          <a:p>
            <a:endParaRPr lang="es-ES" sz="1400" b="1" dirty="0"/>
          </a:p>
          <a:p>
            <a:r>
              <a:rPr lang="es-ES" sz="1400" b="1" dirty="0"/>
              <a:t>e-</a:t>
            </a:r>
            <a:r>
              <a:rPr lang="es-ES" sz="1400" b="1" dirty="0" err="1"/>
              <a:t>cam</a:t>
            </a:r>
            <a:r>
              <a:rPr lang="es-ES" sz="1400" b="1" dirty="0"/>
              <a:t> 1.0: </a:t>
            </a:r>
            <a:r>
              <a:rPr lang="es-ES" sz="1400" dirty="0" err="1"/>
              <a:t>Positionskontrolle</a:t>
            </a:r>
            <a:r>
              <a:rPr lang="es-ES" sz="1400" dirty="0"/>
              <a:t>*</a:t>
            </a:r>
          </a:p>
          <a:p>
            <a:endParaRPr lang="es-ES" sz="1400" b="1" dirty="0"/>
          </a:p>
          <a:p>
            <a:r>
              <a:rPr lang="es-ES" sz="1400" b="1" dirty="0"/>
              <a:t>e-</a:t>
            </a:r>
            <a:r>
              <a:rPr lang="es-ES" sz="1400" b="1" dirty="0" err="1"/>
              <a:t>cam</a:t>
            </a:r>
            <a:r>
              <a:rPr lang="es-ES" sz="1400" b="1" dirty="0"/>
              <a:t> 2.0: </a:t>
            </a:r>
            <a:r>
              <a:rPr lang="es-ES" sz="1400" dirty="0" err="1"/>
              <a:t>Belastungsüberwachung</a:t>
            </a:r>
            <a:r>
              <a:rPr lang="es-ES" sz="1400" dirty="0"/>
              <a:t>**</a:t>
            </a:r>
            <a:endParaRPr lang="es-ES" sz="1200" dirty="0"/>
          </a:p>
          <a:p>
            <a:endParaRPr lang="es-ES" sz="1200" b="1" dirty="0"/>
          </a:p>
          <a:p>
            <a:r>
              <a:rPr lang="es-ES" sz="1200" b="1" dirty="0" err="1"/>
              <a:t>Weitere</a:t>
            </a:r>
            <a:r>
              <a:rPr lang="es-ES" sz="1200" b="1" dirty="0"/>
              <a:t> </a:t>
            </a:r>
            <a:r>
              <a:rPr lang="es-ES" sz="1200" b="1" dirty="0" err="1"/>
              <a:t>Information</a:t>
            </a:r>
            <a:r>
              <a:rPr lang="es-ES" sz="1200" b="1" dirty="0"/>
              <a:t>:</a:t>
            </a:r>
            <a:br>
              <a:rPr lang="es-ES" sz="1200" dirty="0"/>
            </a:br>
            <a:r>
              <a:rPr lang="es-ES" sz="1200" dirty="0">
                <a:hlinkClick r:id="rId2"/>
              </a:rPr>
              <a:t>https://www.voestalpine.com/camtec/Schieber/e-cam</a:t>
            </a:r>
            <a:endParaRPr lang="es-ES" sz="1200" dirty="0"/>
          </a:p>
          <a:p>
            <a:endParaRPr lang="de-AT" sz="800" dirty="0"/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255587" y="4019244"/>
            <a:ext cx="8086081" cy="31569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800" dirty="0"/>
              <a:t>* e-</a:t>
            </a:r>
            <a:r>
              <a:rPr lang="de-AT" sz="800" dirty="0" err="1"/>
              <a:t>cam</a:t>
            </a:r>
            <a:r>
              <a:rPr lang="de-AT" sz="800" dirty="0"/>
              <a:t> 1.0 Lieferzeit kann- je nach Bedarf- zur Standardlieferzeit abweichen</a:t>
            </a:r>
          </a:p>
          <a:p>
            <a:pPr marL="0" indent="0">
              <a:buNone/>
            </a:pPr>
            <a:r>
              <a:rPr lang="de-AT" sz="800" dirty="0"/>
              <a:t>**e-</a:t>
            </a:r>
            <a:r>
              <a:rPr lang="de-AT" sz="800" dirty="0" err="1"/>
              <a:t>cam</a:t>
            </a:r>
            <a:r>
              <a:rPr lang="de-AT" sz="800" dirty="0"/>
              <a:t> 2.0 (Belastungsüberwachung) befindet sich in Entwicklung mit ausgewählten Kunden.</a:t>
            </a:r>
            <a:br>
              <a:rPr lang="de-AT" sz="800" dirty="0"/>
            </a:br>
            <a:r>
              <a:rPr lang="de-AT" sz="800" dirty="0"/>
              <a:t>Bei Interesse können Sie nähere Informationen unter dem angegebenen Link oder durch den Austausch mit dem Engineering erhalten (</a:t>
            </a:r>
            <a:r>
              <a:rPr lang="de-AT" sz="800" dirty="0">
                <a:hlinkClick r:id="rId3"/>
              </a:rPr>
              <a:t>engineering.camtec@voestalpine.com</a:t>
            </a:r>
            <a:r>
              <a:rPr lang="de-AT" sz="800" dirty="0"/>
              <a:t>). 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666E87F-D170-0A13-D4D3-566E67FAC4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748" y="1584909"/>
            <a:ext cx="2541192" cy="2365310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41A2D4B-11D5-CFEB-9A4B-CD5F27264ED8}"/>
              </a:ext>
            </a:extLst>
          </p:cNvPr>
          <p:cNvCxnSpPr>
            <a:cxnSpLocks/>
          </p:cNvCxnSpPr>
          <p:nvPr/>
        </p:nvCxnSpPr>
        <p:spPr>
          <a:xfrm flipH="1">
            <a:off x="3166281" y="2896576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DCBB59ED-FE5E-6EBD-6136-ED23A8AA95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1126"/>
          <a:stretch/>
        </p:blipFill>
        <p:spPr>
          <a:xfrm>
            <a:off x="3657600" y="2818253"/>
            <a:ext cx="723331" cy="39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54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73BF45B-90A9-4DA9-B1E3-FE7DFCC4E836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11) Aktualisierung und Aktivierung der Kraftfelder:</a:t>
            </a:r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69F22388-FD39-9DFB-28F0-44FA1E920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49" y="1632861"/>
            <a:ext cx="1801586" cy="2803742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B45AB0F9-AF6E-7E50-B58B-E91F2428E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089" y="2558759"/>
            <a:ext cx="2238977" cy="2033962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08071B7-7FB1-521B-AB9B-8ACAF6CB44EF}"/>
              </a:ext>
            </a:extLst>
          </p:cNvPr>
          <p:cNvCxnSpPr>
            <a:cxnSpLocks/>
          </p:cNvCxnSpPr>
          <p:nvPr/>
        </p:nvCxnSpPr>
        <p:spPr>
          <a:xfrm>
            <a:off x="2762132" y="3840664"/>
            <a:ext cx="5196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774400A4-8916-E362-56A0-CF8C7B6C94C5}"/>
              </a:ext>
            </a:extLst>
          </p:cNvPr>
          <p:cNvGrpSpPr/>
          <p:nvPr/>
        </p:nvGrpSpPr>
        <p:grpSpPr>
          <a:xfrm>
            <a:off x="2564447" y="1793405"/>
            <a:ext cx="3218836" cy="571150"/>
            <a:chOff x="4167483" y="1961147"/>
            <a:chExt cx="1890126" cy="622012"/>
          </a:xfrm>
        </p:grpSpPr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5CEEB3E3-AA5A-2CC6-C003-B60A19C65A21}"/>
                </a:ext>
              </a:extLst>
            </p:cNvPr>
            <p:cNvCxnSpPr/>
            <p:nvPr/>
          </p:nvCxnSpPr>
          <p:spPr>
            <a:xfrm flipV="1">
              <a:off x="4167483" y="2581422"/>
              <a:ext cx="1890126" cy="173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nhaltsplatzhalter 4">
              <a:extLst>
                <a:ext uri="{FF2B5EF4-FFF2-40B4-BE49-F238E27FC236}">
                  <a16:creationId xmlns:a16="http://schemas.microsoft.com/office/drawing/2014/main" id="{128D02E8-C61A-BC59-43CB-04BBB135DF8E}"/>
                </a:ext>
              </a:extLst>
            </p:cNvPr>
            <p:cNvSpPr txBox="1">
              <a:spLocks/>
            </p:cNvSpPr>
            <p:nvPr/>
          </p:nvSpPr>
          <p:spPr>
            <a:xfrm>
              <a:off x="4220192" y="1961147"/>
              <a:ext cx="1784707" cy="40427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1pPr>
              <a:lvl2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360000" algn="l"/>
                </a:tabLst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2pPr>
              <a:lvl3pPr marL="54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720000" algn="l"/>
                </a:tabLst>
                <a:defRPr lang="de-DE" sz="18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3pPr>
              <a:lvl4pPr marL="810000" marR="0" indent="-270000" algn="l" defTabSz="9144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1080000" algn="l"/>
                </a:tabLst>
                <a:defRPr lang="en-US" sz="1600" kern="1200" noProof="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4pPr>
              <a:lvl5pPr marL="108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defRPr sz="14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5pPr>
              <a:lvl6pPr marL="1350000" indent="-270000" algn="l" defTabSz="914400" rtl="0" eaLnBrk="1" latinLnBrk="0" hangingPunct="1"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tabLst>
                  <a:tab pos="1440000" algn="l"/>
                </a:tabLst>
                <a:defRPr sz="12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6pPr>
              <a:lvl7pPr marL="1258888" indent="-3587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tabLst>
                  <a:tab pos="1790700" algn="l"/>
                </a:tabLs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AT" sz="1600" dirty="0"/>
                <a:t>Kraftfelder der Datenblätter aller Varianten hinterlegt</a:t>
              </a:r>
              <a:endParaRPr lang="de-AT" sz="2000" dirty="0"/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D96B3D98-405B-4C9B-6E60-54F89353EF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5202" y="1301377"/>
            <a:ext cx="2080409" cy="301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5959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26CEE-638C-4C4C-840E-140D05E114EA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11.1) Erklärung des Kraftfeldes:</a:t>
            </a:r>
          </a:p>
          <a:p>
            <a:pPr marL="0" indent="0">
              <a:buNone/>
            </a:pPr>
            <a:endParaRPr lang="de-AT" b="1" dirty="0"/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5165766" y="1658534"/>
            <a:ext cx="3443844" cy="2667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b="1" dirty="0"/>
              <a:t>G: </a:t>
            </a:r>
            <a:r>
              <a:rPr lang="es-ES" sz="1400" dirty="0" err="1"/>
              <a:t>Angabe</a:t>
            </a:r>
            <a:r>
              <a:rPr lang="es-ES" sz="1400" dirty="0"/>
              <a:t> für die </a:t>
            </a:r>
            <a:r>
              <a:rPr lang="es-ES" sz="1400" dirty="0" err="1"/>
              <a:t>Kräfte</a:t>
            </a:r>
            <a:r>
              <a:rPr lang="es-ES" sz="1400" dirty="0"/>
              <a:t> </a:t>
            </a:r>
            <a:r>
              <a:rPr lang="es-ES" sz="1400" dirty="0" err="1"/>
              <a:t>durch</a:t>
            </a:r>
            <a:r>
              <a:rPr lang="es-ES" sz="1400" dirty="0"/>
              <a:t> </a:t>
            </a:r>
            <a:r>
              <a:rPr lang="es-ES" sz="1400" dirty="0" err="1"/>
              <a:t>Abschulterung</a:t>
            </a:r>
            <a:r>
              <a:rPr lang="es-ES" sz="1400" dirty="0"/>
              <a:t> </a:t>
            </a:r>
            <a:r>
              <a:rPr lang="es-ES" sz="1400" dirty="0" err="1"/>
              <a:t>an</a:t>
            </a:r>
            <a:r>
              <a:rPr lang="es-ES" sz="1400" dirty="0"/>
              <a:t> </a:t>
            </a:r>
            <a:r>
              <a:rPr lang="es-ES" sz="1400" dirty="0" err="1"/>
              <a:t>der</a:t>
            </a:r>
            <a:r>
              <a:rPr lang="es-ES" sz="1400" dirty="0"/>
              <a:t> </a:t>
            </a:r>
            <a:r>
              <a:rPr lang="es-ES" sz="1400" b="1" dirty="0" err="1"/>
              <a:t>Gussschulter</a:t>
            </a:r>
            <a:r>
              <a:rPr lang="es-ES" sz="1400" dirty="0"/>
              <a:t> in kN</a:t>
            </a:r>
          </a:p>
          <a:p>
            <a:pPr marL="0" indent="0">
              <a:buNone/>
            </a:pPr>
            <a:endParaRPr lang="es-ES" sz="1400" b="1" dirty="0"/>
          </a:p>
          <a:p>
            <a:r>
              <a:rPr lang="es-ES" sz="1400" b="1" dirty="0"/>
              <a:t>P: </a:t>
            </a:r>
            <a:r>
              <a:rPr lang="es-ES" sz="1400" dirty="0" err="1"/>
              <a:t>Angabe</a:t>
            </a:r>
            <a:r>
              <a:rPr lang="es-ES" sz="1400" dirty="0"/>
              <a:t> für die </a:t>
            </a:r>
            <a:r>
              <a:rPr lang="es-ES" sz="1400" dirty="0" err="1"/>
              <a:t>Kräfte</a:t>
            </a:r>
            <a:r>
              <a:rPr lang="es-ES" sz="1400" dirty="0"/>
              <a:t> </a:t>
            </a:r>
            <a:r>
              <a:rPr lang="es-ES" sz="1400" dirty="0" err="1"/>
              <a:t>durch</a:t>
            </a:r>
            <a:r>
              <a:rPr lang="es-ES" sz="1400" dirty="0"/>
              <a:t> </a:t>
            </a:r>
            <a:r>
              <a:rPr lang="es-ES" sz="1400" dirty="0" err="1"/>
              <a:t>Abschulterung</a:t>
            </a:r>
            <a:r>
              <a:rPr lang="es-ES" sz="1400" dirty="0"/>
              <a:t> </a:t>
            </a:r>
            <a:r>
              <a:rPr lang="es-ES" sz="1400" dirty="0" err="1"/>
              <a:t>an</a:t>
            </a:r>
            <a:r>
              <a:rPr lang="es-ES" sz="1400" dirty="0"/>
              <a:t> der </a:t>
            </a:r>
            <a:r>
              <a:rPr lang="es-ES" sz="1400" b="1" dirty="0" err="1"/>
              <a:t>Passfeder</a:t>
            </a:r>
            <a:r>
              <a:rPr lang="es-ES" sz="1400" dirty="0"/>
              <a:t> in </a:t>
            </a:r>
            <a:r>
              <a:rPr lang="es-ES" sz="1400" dirty="0" err="1"/>
              <a:t>kN</a:t>
            </a:r>
            <a:endParaRPr lang="es-ES" sz="1400" dirty="0"/>
          </a:p>
          <a:p>
            <a:endParaRPr lang="es-ES" sz="1400" dirty="0"/>
          </a:p>
          <a:p>
            <a:r>
              <a:rPr lang="es-ES" sz="1400" b="1" dirty="0"/>
              <a:t>FR</a:t>
            </a:r>
            <a:r>
              <a:rPr lang="es-ES" sz="1400" dirty="0"/>
              <a:t>: </a:t>
            </a:r>
            <a:r>
              <a:rPr lang="es-ES" sz="1400" dirty="0" err="1"/>
              <a:t>Angabe</a:t>
            </a:r>
            <a:r>
              <a:rPr lang="es-ES" sz="1400" dirty="0"/>
              <a:t> der </a:t>
            </a:r>
            <a:r>
              <a:rPr lang="es-ES" sz="1400" b="1" dirty="0" err="1"/>
              <a:t>Rückzugskraft</a:t>
            </a:r>
            <a:r>
              <a:rPr lang="es-ES" sz="1400" dirty="0"/>
              <a:t> in kN</a:t>
            </a:r>
            <a:endParaRPr lang="de-AT" sz="1050" dirty="0"/>
          </a:p>
          <a:p>
            <a:pPr lvl="2"/>
            <a:endParaRPr lang="de-AT" sz="1050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6FE06AD-B170-D822-61AA-11C1135E9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126" y="1658534"/>
            <a:ext cx="1689433" cy="2877054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F3795DF6-649E-6F87-FC62-69854A88B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38" y="1802638"/>
            <a:ext cx="1916881" cy="2379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15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5BE5A1-050C-4055-9C73-FB27B0844E4D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11.2) Die O-BS Schiebervariante ermöglicht zwei Abstufungen:</a:t>
            </a:r>
          </a:p>
          <a:p>
            <a:pPr marL="0" indent="0">
              <a:buNone/>
            </a:pPr>
            <a:endParaRPr lang="de-AT" b="1" dirty="0"/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694226" y="1664452"/>
            <a:ext cx="2226391" cy="8077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O-BS-Stufe 1: </a:t>
            </a:r>
          </a:p>
          <a:p>
            <a:pPr lvl="2"/>
            <a:r>
              <a:rPr lang="de-AT" sz="1050" dirty="0"/>
              <a:t>500.000 – Hübe</a:t>
            </a:r>
          </a:p>
          <a:p>
            <a:pPr lvl="2"/>
            <a:r>
              <a:rPr lang="de-AT" sz="1050" dirty="0"/>
              <a:t>Höhere Arbeitskräfte</a:t>
            </a:r>
          </a:p>
          <a:p>
            <a:pPr lvl="2"/>
            <a:r>
              <a:rPr lang="de-AT" sz="1050" dirty="0"/>
              <a:t>Weniger garantierte Hübe</a:t>
            </a:r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  <p:sp>
        <p:nvSpPr>
          <p:cNvPr id="19" name="Inhaltsplatzhalter 4"/>
          <p:cNvSpPr txBox="1">
            <a:spLocks/>
          </p:cNvSpPr>
          <p:nvPr/>
        </p:nvSpPr>
        <p:spPr>
          <a:xfrm>
            <a:off x="3320221" y="1670701"/>
            <a:ext cx="2087512" cy="95907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O-BS-Stufe 2: </a:t>
            </a:r>
          </a:p>
          <a:p>
            <a:pPr lvl="2"/>
            <a:r>
              <a:rPr lang="de-AT" sz="1050" dirty="0"/>
              <a:t>750.000 – Hübe</a:t>
            </a:r>
          </a:p>
          <a:p>
            <a:pPr lvl="2"/>
            <a:r>
              <a:rPr lang="de-AT" sz="1050" dirty="0"/>
              <a:t>Geringere Arbeitskräfte</a:t>
            </a:r>
          </a:p>
          <a:p>
            <a:pPr lvl="2"/>
            <a:r>
              <a:rPr lang="de-AT" sz="1050" dirty="0"/>
              <a:t>Mehr garantierte Hübe</a:t>
            </a:r>
          </a:p>
          <a:p>
            <a:pPr lvl="2"/>
            <a:endParaRPr lang="de-AT" sz="105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7D14A29-B863-8EC5-1290-500E4A4747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2156" y="1708003"/>
            <a:ext cx="2372341" cy="2289392"/>
          </a:xfrm>
          <a:prstGeom prst="rect">
            <a:avLst/>
          </a:prstGeom>
        </p:spPr>
      </p:pic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B53C07EF-1FAD-197D-E5A7-AFF32F6CE497}"/>
              </a:ext>
            </a:extLst>
          </p:cNvPr>
          <p:cNvCxnSpPr/>
          <p:nvPr/>
        </p:nvCxnSpPr>
        <p:spPr>
          <a:xfrm flipH="1">
            <a:off x="7931487" y="2621102"/>
            <a:ext cx="44378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CA51B8D1-9E7D-68F6-92D3-D524198B60A7}"/>
              </a:ext>
            </a:extLst>
          </p:cNvPr>
          <p:cNvSpPr txBox="1"/>
          <p:nvPr/>
        </p:nvSpPr>
        <p:spPr>
          <a:xfrm>
            <a:off x="8333694" y="2390333"/>
            <a:ext cx="391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*</a:t>
            </a:r>
          </a:p>
        </p:txBody>
      </p:sp>
      <p:sp>
        <p:nvSpPr>
          <p:cNvPr id="20" name="Inhaltsplatzhalter 4">
            <a:extLst>
              <a:ext uri="{FF2B5EF4-FFF2-40B4-BE49-F238E27FC236}">
                <a16:creationId xmlns:a16="http://schemas.microsoft.com/office/drawing/2014/main" id="{69EBBEB7-9887-A889-4401-811D0ED851C9}"/>
              </a:ext>
            </a:extLst>
          </p:cNvPr>
          <p:cNvSpPr txBox="1">
            <a:spLocks/>
          </p:cNvSpPr>
          <p:nvPr/>
        </p:nvSpPr>
        <p:spPr>
          <a:xfrm>
            <a:off x="5645332" y="4100815"/>
            <a:ext cx="3048966" cy="20553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800" dirty="0"/>
              <a:t>* Auswahl-Menü erscheint nur bei der Schiebervariante O_BS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7262FF8-B535-95D0-2CAC-AD9D9A728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869" y="2385365"/>
            <a:ext cx="1515757" cy="2010555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C4B9166-5960-136C-A279-0D4F9811F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5227" y="2410881"/>
            <a:ext cx="1515757" cy="2024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109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F5C9D9-0C63-4790-BC30-3851DE82B4F9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11) Bereitstellung der Bestellnummer des Schiebers als Parameter:</a:t>
            </a:r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CFBE4AE-DC69-EF14-0F7E-0225ADAD9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3" y="1969738"/>
            <a:ext cx="2680684" cy="2429370"/>
          </a:xfrm>
          <a:prstGeom prst="rect">
            <a:avLst/>
          </a:prstGeom>
        </p:spPr>
      </p:pic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6768A290-354E-79AC-F8A0-95C011D607E8}"/>
              </a:ext>
            </a:extLst>
          </p:cNvPr>
          <p:cNvCxnSpPr>
            <a:cxnSpLocks/>
          </p:cNvCxnSpPr>
          <p:nvPr/>
        </p:nvCxnSpPr>
        <p:spPr>
          <a:xfrm flipH="1">
            <a:off x="3330054" y="3923503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>
            <a:extLst>
              <a:ext uri="{FF2B5EF4-FFF2-40B4-BE49-F238E27FC236}">
                <a16:creationId xmlns:a16="http://schemas.microsoft.com/office/drawing/2014/main" id="{AF2D66E7-C8EC-A70C-C6D2-A191F3CCB2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08" y="1988592"/>
            <a:ext cx="1974661" cy="223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394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4C5756-F307-A919-56ED-3F0BD9D42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295058CE-0E94-B4FC-1FE1-9E5BF739D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4DA1F29E-F566-C41F-FBC6-761DB44C59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F5C9D9-0C63-4790-BC30-3851DE82B4F9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AE5B28E-5FC6-597B-A6CE-3C7103D26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EDA43ED-890C-77A8-7B70-993AF42341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F7364131-F69A-FF0F-8F43-75087F758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12) Bestellnummer / Typ des Schiebers im 3D-Körper dargestellt :</a:t>
            </a:r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29DD028-DEC7-EFF4-E6D0-8ED2A723B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952" y="1988592"/>
            <a:ext cx="1974661" cy="2235940"/>
          </a:xfrm>
          <a:prstGeom prst="rect">
            <a:avLst/>
          </a:prstGeom>
        </p:spPr>
      </p:pic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390AED3-B6A5-E66E-81DD-4510FA401A94}"/>
              </a:ext>
            </a:extLst>
          </p:cNvPr>
          <p:cNvCxnSpPr>
            <a:cxnSpLocks/>
          </p:cNvCxnSpPr>
          <p:nvPr/>
        </p:nvCxnSpPr>
        <p:spPr>
          <a:xfrm>
            <a:off x="716498" y="3480179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822CDBD5-0856-E94C-C43B-0718782E45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3796" y="1652782"/>
            <a:ext cx="2676071" cy="257175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B006EF3-5BB9-BF37-5689-507430AE65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4834" y="1746004"/>
            <a:ext cx="2311786" cy="2385305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959F0449-71C3-F9ED-9C1D-7F90DD156E63}"/>
              </a:ext>
            </a:extLst>
          </p:cNvPr>
          <p:cNvSpPr/>
          <p:nvPr/>
        </p:nvSpPr>
        <p:spPr>
          <a:xfrm rot="18869481">
            <a:off x="3608861" y="3341015"/>
            <a:ext cx="955669" cy="147981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AF22A39-D184-E98D-B433-948427BFF361}"/>
              </a:ext>
            </a:extLst>
          </p:cNvPr>
          <p:cNvSpPr/>
          <p:nvPr/>
        </p:nvSpPr>
        <p:spPr>
          <a:xfrm rot="18869481">
            <a:off x="6228373" y="2976550"/>
            <a:ext cx="2148291" cy="37606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66F2891-D30D-0141-E61A-165F512BF7A0}"/>
              </a:ext>
            </a:extLst>
          </p:cNvPr>
          <p:cNvCxnSpPr>
            <a:cxnSpLocks/>
          </p:cNvCxnSpPr>
          <p:nvPr/>
        </p:nvCxnSpPr>
        <p:spPr>
          <a:xfrm>
            <a:off x="3269141" y="3728114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32726779-83DB-8407-637C-651EB482822A}"/>
              </a:ext>
            </a:extLst>
          </p:cNvPr>
          <p:cNvCxnSpPr>
            <a:cxnSpLocks/>
          </p:cNvCxnSpPr>
          <p:nvPr/>
        </p:nvCxnSpPr>
        <p:spPr>
          <a:xfrm>
            <a:off x="5985716" y="3807725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470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REVISIONSINFORMATION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779A5DD-8EAD-4829-97B7-75494E470C97}" type="datetime4">
              <a:rPr lang="de-AT" smtClean="0"/>
              <a:t>11. März 2025</a:t>
            </a:fld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 noProof="0"/>
              <a:t>Parametrisierter Schieberadapter</a:t>
            </a:r>
            <a:endParaRPr lang="de-AT" noProof="0" dirty="0"/>
          </a:p>
        </p:txBody>
      </p:sp>
      <p:pic>
        <p:nvPicPr>
          <p:cNvPr id="7" name="Grafik 6" descr="Ein Bild, das Text, Computer, computer, Betriebssystem enthält.&#10;&#10;Automatisch generierte Beschreibung">
            <a:extLst>
              <a:ext uri="{FF2B5EF4-FFF2-40B4-BE49-F238E27FC236}">
                <a16:creationId xmlns:a16="http://schemas.microsoft.com/office/drawing/2014/main" id="{9B5896E0-1851-A372-688C-700C17A498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23" y="1259471"/>
            <a:ext cx="3203021" cy="2120330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5588" y="3246287"/>
            <a:ext cx="8636000" cy="3041588"/>
          </a:xfrm>
        </p:spPr>
        <p:txBody>
          <a:bodyPr>
            <a:normAutofit/>
          </a:bodyPr>
          <a:lstStyle/>
          <a:p>
            <a:r>
              <a:rPr lang="de-AT" sz="1600" dirty="0"/>
              <a:t>Erstausgabe März 2025 – Rev00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F437074-F850-F093-2B15-A7FCF841489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151" t="7538" r="13167" b="10494"/>
          <a:stretch/>
        </p:blipFill>
        <p:spPr>
          <a:xfrm>
            <a:off x="612934" y="1540668"/>
            <a:ext cx="2139792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9467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004D0-913D-BC40-BC9D-A174E3FC7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 21">
            <a:extLst>
              <a:ext uri="{FF2B5EF4-FFF2-40B4-BE49-F238E27FC236}">
                <a16:creationId xmlns:a16="http://schemas.microsoft.com/office/drawing/2014/main" id="{B67799C6-AEE0-4950-391A-44F1248E5D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023" y="1988592"/>
            <a:ext cx="3290149" cy="1996911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28CF5166-A53F-7F12-CF4A-7E4DDB03A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21FF1FB3-3B95-9F6E-D006-7D39155312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F5C9D9-0C63-4790-BC30-3851DE82B4F9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859F017-E585-B242-29B0-D99DE57D16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3B35D848-DCDA-FF97-FE7A-43E12A7F2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132595DA-6C8D-DD6E-F071-0E194FAA89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13) Entnahme des Ablaufdiagrammes im 3D-Körper dargestellt :</a:t>
            </a:r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4684EC8-76D0-5E90-FCF2-F3120494F5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952" y="1988592"/>
            <a:ext cx="1974661" cy="2235940"/>
          </a:xfrm>
          <a:prstGeom prst="rect">
            <a:avLst/>
          </a:prstGeom>
        </p:spPr>
      </p:pic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C9CC9739-52EE-DDDA-AFE2-264F34A5F5A4}"/>
              </a:ext>
            </a:extLst>
          </p:cNvPr>
          <p:cNvCxnSpPr>
            <a:cxnSpLocks/>
          </p:cNvCxnSpPr>
          <p:nvPr/>
        </p:nvCxnSpPr>
        <p:spPr>
          <a:xfrm>
            <a:off x="621952" y="2722728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DFDED812-8516-55E6-1692-BAEE01A94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3796" y="1652782"/>
            <a:ext cx="2676071" cy="2571750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0C52D4A3-C0AD-6400-7AB6-3C8C3063293E}"/>
              </a:ext>
            </a:extLst>
          </p:cNvPr>
          <p:cNvSpPr/>
          <p:nvPr/>
        </p:nvSpPr>
        <p:spPr>
          <a:xfrm rot="19883365">
            <a:off x="3711751" y="2181523"/>
            <a:ext cx="513391" cy="61969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8FBD1CFD-DC43-02AB-7037-50D6CD1B6128}"/>
              </a:ext>
            </a:extLst>
          </p:cNvPr>
          <p:cNvSpPr/>
          <p:nvPr/>
        </p:nvSpPr>
        <p:spPr>
          <a:xfrm>
            <a:off x="5700593" y="2096437"/>
            <a:ext cx="3068094" cy="176906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F98BC83E-0E41-BABC-F2F0-9A3AC6F3715E}"/>
              </a:ext>
            </a:extLst>
          </p:cNvPr>
          <p:cNvCxnSpPr>
            <a:cxnSpLocks/>
          </p:cNvCxnSpPr>
          <p:nvPr/>
        </p:nvCxnSpPr>
        <p:spPr>
          <a:xfrm>
            <a:off x="3164817" y="2376986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7AA78F1-7AFE-7D2D-C3C9-1E05BA433E52}"/>
              </a:ext>
            </a:extLst>
          </p:cNvPr>
          <p:cNvCxnSpPr>
            <a:cxnSpLocks/>
          </p:cNvCxnSpPr>
          <p:nvPr/>
        </p:nvCxnSpPr>
        <p:spPr>
          <a:xfrm>
            <a:off x="5270688" y="3220872"/>
            <a:ext cx="42990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1622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A8C2D5-E2EB-4167-804D-380E562E9B4B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14) Darstellung des freigegebenen Bereiches für die Anarbeitung (hellere Farbgebung):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2724222" y="1987005"/>
            <a:ext cx="5842651" cy="2667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dirty="0" err="1"/>
              <a:t>Sollte</a:t>
            </a:r>
            <a:r>
              <a:rPr lang="es-ES" sz="1400" dirty="0"/>
              <a:t> </a:t>
            </a:r>
            <a:r>
              <a:rPr lang="es-ES" sz="1400" dirty="0" err="1"/>
              <a:t>eine</a:t>
            </a:r>
            <a:r>
              <a:rPr lang="es-ES" sz="1400" dirty="0"/>
              <a:t> </a:t>
            </a:r>
            <a:r>
              <a:rPr lang="es-ES" sz="1400" b="1" dirty="0" err="1"/>
              <a:t>abweichende</a:t>
            </a:r>
            <a:r>
              <a:rPr lang="es-ES" sz="1400" b="1" dirty="0"/>
              <a:t> </a:t>
            </a:r>
            <a:r>
              <a:rPr lang="es-ES" sz="1400" b="1" dirty="0" err="1"/>
              <a:t>Anarbeitung</a:t>
            </a:r>
            <a:r>
              <a:rPr lang="es-ES" sz="1400" b="1" dirty="0"/>
              <a:t> </a:t>
            </a:r>
            <a:r>
              <a:rPr lang="es-ES" sz="1400" dirty="0" err="1"/>
              <a:t>notwendig</a:t>
            </a:r>
            <a:r>
              <a:rPr lang="es-ES" sz="1400" dirty="0"/>
              <a:t> </a:t>
            </a:r>
            <a:r>
              <a:rPr lang="es-ES" sz="1400" dirty="0" err="1"/>
              <a:t>sein</a:t>
            </a:r>
            <a:r>
              <a:rPr lang="es-ES" sz="1400" dirty="0"/>
              <a:t>, </a:t>
            </a:r>
            <a:r>
              <a:rPr lang="es-ES" sz="1400" dirty="0" err="1"/>
              <a:t>gilt</a:t>
            </a:r>
            <a:r>
              <a:rPr lang="es-ES" sz="1400" dirty="0"/>
              <a:t> die </a:t>
            </a:r>
            <a:r>
              <a:rPr lang="es-ES" sz="1400" b="1" dirty="0" err="1"/>
              <a:t>Machbarkeit</a:t>
            </a:r>
            <a:r>
              <a:rPr lang="es-ES" sz="1400" dirty="0"/>
              <a:t> am </a:t>
            </a:r>
            <a:r>
              <a:rPr lang="es-ES" sz="1400" b="1" dirty="0" err="1"/>
              <a:t>detaillierten</a:t>
            </a:r>
            <a:r>
              <a:rPr lang="es-ES" sz="1400" dirty="0"/>
              <a:t> </a:t>
            </a:r>
            <a:r>
              <a:rPr lang="es-ES" sz="1400" b="1" dirty="0" err="1"/>
              <a:t>Kundenmodell</a:t>
            </a:r>
            <a:r>
              <a:rPr lang="es-ES" sz="1400" dirty="0"/>
              <a:t> </a:t>
            </a:r>
            <a:r>
              <a:rPr lang="es-ES" sz="1400" b="1" dirty="0" err="1"/>
              <a:t>gegenzuprüfen</a:t>
            </a:r>
            <a:endParaRPr lang="es-ES" sz="1400" b="1" dirty="0"/>
          </a:p>
          <a:p>
            <a:endParaRPr lang="es-ES" sz="1400" dirty="0"/>
          </a:p>
          <a:p>
            <a:r>
              <a:rPr lang="de-AT" sz="1400" dirty="0">
                <a:hlinkClick r:id="rId2"/>
              </a:rPr>
              <a:t>https://www.voestalpine.com/camtec/Product-Finder</a:t>
            </a:r>
            <a:r>
              <a:rPr lang="de-AT" sz="1400" dirty="0"/>
              <a:t> </a:t>
            </a:r>
          </a:p>
          <a:p>
            <a:endParaRPr lang="es-ES" sz="1400" dirty="0"/>
          </a:p>
          <a:p>
            <a:r>
              <a:rPr lang="de-AT" sz="1400" dirty="0">
                <a:hlinkClick r:id="rId3"/>
              </a:rPr>
              <a:t>engineering.camtec@voestalpine.com</a:t>
            </a:r>
            <a:endParaRPr lang="es-ES" sz="1400" dirty="0"/>
          </a:p>
          <a:p>
            <a:endParaRPr lang="de-AT" sz="800" dirty="0"/>
          </a:p>
          <a:p>
            <a:pPr lvl="3"/>
            <a:endParaRPr lang="de-AT" sz="800" dirty="0"/>
          </a:p>
          <a:p>
            <a:pPr lvl="2"/>
            <a:endParaRPr lang="de-AT" sz="1050" dirty="0"/>
          </a:p>
          <a:p>
            <a:pPr lvl="2"/>
            <a:endParaRPr lang="de-AT" sz="105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B3C0889-5D7E-517C-9E4C-6B96DA41E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412" y="1933568"/>
            <a:ext cx="2440100" cy="2323904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D78D8A44-56B5-E8F2-F6AF-E1B3E55B19DF}"/>
              </a:ext>
            </a:extLst>
          </p:cNvPr>
          <p:cNvSpPr/>
          <p:nvPr/>
        </p:nvSpPr>
        <p:spPr>
          <a:xfrm rot="18941741">
            <a:off x="1468553" y="3202367"/>
            <a:ext cx="1140047" cy="30570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4218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49A04438-AAFA-2650-DA83-B1173A9BE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7001" y="2062884"/>
            <a:ext cx="2886119" cy="1346453"/>
          </a:xfrm>
          <a:prstGeom prst="rect">
            <a:avLst/>
          </a:prstGeo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114375-69C9-43D4-8E89-3CC8961B2396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15) Darstellung der gewünschten Angussoptionen im Schieberbett und Treiber: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CC0E501-CE65-CFB4-143E-8F8A48F06B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23"/>
          <a:stretch/>
        </p:blipFill>
        <p:spPr>
          <a:xfrm>
            <a:off x="482889" y="1582040"/>
            <a:ext cx="2674112" cy="2953548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0B03B17-2248-BEE3-63C0-6733F02B61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6545" y="1713981"/>
            <a:ext cx="2173037" cy="2689666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F1C05C41-9D5D-61E0-E0B0-DD2D603EA0DC}"/>
              </a:ext>
            </a:extLst>
          </p:cNvPr>
          <p:cNvSpPr/>
          <p:nvPr/>
        </p:nvSpPr>
        <p:spPr>
          <a:xfrm>
            <a:off x="6400800" y="3420294"/>
            <a:ext cx="1999397" cy="89929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50BFE328-AF97-9A93-2A3C-D8F8935CD49E}"/>
              </a:ext>
            </a:extLst>
          </p:cNvPr>
          <p:cNvCxnSpPr>
            <a:cxnSpLocks/>
          </p:cNvCxnSpPr>
          <p:nvPr/>
        </p:nvCxnSpPr>
        <p:spPr>
          <a:xfrm flipH="1">
            <a:off x="5318456" y="2251881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04B1C5FE-595E-9FDE-AE73-25574D59E98E}"/>
              </a:ext>
            </a:extLst>
          </p:cNvPr>
          <p:cNvCxnSpPr>
            <a:cxnSpLocks/>
          </p:cNvCxnSpPr>
          <p:nvPr/>
        </p:nvCxnSpPr>
        <p:spPr>
          <a:xfrm flipH="1">
            <a:off x="5122838" y="2984311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98043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ECF60-1B17-4BAD-5F42-CE666250C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4FBC6A64-10C2-4601-4851-A2C28967E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16) Darstellung der gewünschten Fräsbearbeitung im Schieberbett und Treiber </a:t>
            </a:r>
            <a:br>
              <a:rPr lang="de-AT" sz="1800" b="1" dirty="0"/>
            </a:br>
            <a:r>
              <a:rPr lang="de-AT" sz="1800" b="1" dirty="0"/>
              <a:t>- Gussschulter: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864191B4-8B75-4096-E6C2-8AECAE2E0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5F5688DF-8ED4-F601-0D96-20F35598AF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B114375-69C9-43D4-8E89-3CC8961B2396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2A9DA5B-D719-8796-4B5D-B954B1FBE8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38B01BC-EFD8-51A7-68D2-E32508AA7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8AFB53A-8D6A-02D9-2C1D-89657B416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351" y="2009785"/>
            <a:ext cx="2922347" cy="1346453"/>
          </a:xfrm>
          <a:prstGeom prst="rect">
            <a:avLst/>
          </a:prstGeom>
        </p:spPr>
      </p:pic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30478785-6A06-6527-1B34-1D8A01297166}"/>
              </a:ext>
            </a:extLst>
          </p:cNvPr>
          <p:cNvCxnSpPr>
            <a:cxnSpLocks/>
          </p:cNvCxnSpPr>
          <p:nvPr/>
        </p:nvCxnSpPr>
        <p:spPr>
          <a:xfrm>
            <a:off x="2595844" y="2326943"/>
            <a:ext cx="6386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D320E85B-7CF7-74E9-0B72-126EC8B90CEC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5343099" y="3058814"/>
            <a:ext cx="120505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0E04FE6F-0178-AFB1-E6AB-377F5303A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147" y="1844127"/>
            <a:ext cx="1993096" cy="2429373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5F465747-8A9D-BB0C-0272-01A94BF12D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158" y="1679914"/>
            <a:ext cx="2133695" cy="27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917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9D8371E-0482-467B-A70C-2630B62412AF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996039" y="4730961"/>
            <a:ext cx="4167181" cy="273844"/>
          </a:xfrm>
        </p:spPr>
        <p:txBody>
          <a:bodyPr/>
          <a:lstStyle/>
          <a:p>
            <a:r>
              <a:rPr lang="de-AT" dirty="0"/>
              <a:t>Parametrisierter Schieberadapter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16.1) Darstellung der gewünschten Fräsbearbeitung im Schieberbett – Passfeder:</a:t>
            </a:r>
          </a:p>
          <a:p>
            <a:pPr marL="0" indent="0">
              <a:buNone/>
            </a:pP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1877734-E1B4-8527-F4D8-BB8A45425A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4289"/>
          <a:stretch/>
        </p:blipFill>
        <p:spPr>
          <a:xfrm>
            <a:off x="4370400" y="1561478"/>
            <a:ext cx="2049114" cy="3034822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FE4CDED-8A69-DD7D-E85E-A5C753F3AFFF}"/>
              </a:ext>
            </a:extLst>
          </p:cNvPr>
          <p:cNvCxnSpPr>
            <a:cxnSpLocks/>
          </p:cNvCxnSpPr>
          <p:nvPr/>
        </p:nvCxnSpPr>
        <p:spPr>
          <a:xfrm flipH="1">
            <a:off x="6163220" y="3734937"/>
            <a:ext cx="60159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6ECE9C94-336C-D556-D0AE-2DE9A411E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326" y="1877097"/>
            <a:ext cx="2284395" cy="2623902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3A5FF52B-2E6E-1855-D705-07F3BCF6BFEB}"/>
              </a:ext>
            </a:extLst>
          </p:cNvPr>
          <p:cNvCxnSpPr>
            <a:cxnSpLocks/>
          </p:cNvCxnSpPr>
          <p:nvPr/>
        </p:nvCxnSpPr>
        <p:spPr>
          <a:xfrm>
            <a:off x="1936800" y="2197289"/>
            <a:ext cx="6386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697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225126" y="157550"/>
            <a:ext cx="8636000" cy="890550"/>
          </a:xfrm>
        </p:spPr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9D8371E-0482-467B-A70C-2630B62412AF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1996039" y="4730961"/>
            <a:ext cx="4167181" cy="273844"/>
          </a:xfrm>
        </p:spPr>
        <p:txBody>
          <a:bodyPr/>
          <a:lstStyle/>
          <a:p>
            <a:r>
              <a:rPr lang="de-AT" dirty="0"/>
              <a:t>Parametrisierter Schieberadapter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16.2) Darstellung der gewünschten Fräsbearbeitung im Schieberbett – Passfeder und </a:t>
            </a:r>
            <a:r>
              <a:rPr lang="de-AT" sz="1800" b="1" dirty="0" err="1"/>
              <a:t>Gussabschulterung</a:t>
            </a:r>
            <a:r>
              <a:rPr lang="de-AT" sz="1800" b="1" dirty="0"/>
              <a:t>:</a:t>
            </a:r>
          </a:p>
          <a:p>
            <a:pPr marL="0" indent="0">
              <a:buNone/>
            </a:pPr>
            <a:endParaRPr lang="de-AT" b="1" dirty="0">
              <a:solidFill>
                <a:srgbClr val="FF0000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E45BC1A-0A50-0F58-4C24-6B8B542F02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392" y="2001600"/>
            <a:ext cx="2152253" cy="2429099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0E5EF63-1D3D-E01F-718C-6FB1622D9D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1988"/>
          <a:stretch/>
        </p:blipFill>
        <p:spPr>
          <a:xfrm>
            <a:off x="4267260" y="1561478"/>
            <a:ext cx="2152254" cy="3034822"/>
          </a:xfrm>
          <a:prstGeom prst="rect">
            <a:avLst/>
          </a:prstGeom>
        </p:spPr>
      </p:pic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1B25A735-73DE-D82E-F601-0614E6D187D8}"/>
              </a:ext>
            </a:extLst>
          </p:cNvPr>
          <p:cNvCxnSpPr>
            <a:cxnSpLocks/>
          </p:cNvCxnSpPr>
          <p:nvPr/>
        </p:nvCxnSpPr>
        <p:spPr>
          <a:xfrm>
            <a:off x="927717" y="2290889"/>
            <a:ext cx="63867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D430E73C-19B5-0DF4-4ED2-4D2F3A9EBC17}"/>
              </a:ext>
            </a:extLst>
          </p:cNvPr>
          <p:cNvCxnSpPr>
            <a:cxnSpLocks/>
          </p:cNvCxnSpPr>
          <p:nvPr/>
        </p:nvCxnSpPr>
        <p:spPr>
          <a:xfrm flipH="1">
            <a:off x="5817920" y="3828537"/>
            <a:ext cx="601594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4622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D419ACC-6C1B-4225-AB24-51F696FD946A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17) Darstellung der gewünschten Bohrbearbeitung im Schieberbett und Treiber: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887C6983-489B-967D-B83E-8A25D9B45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264" y="1598913"/>
            <a:ext cx="2317576" cy="2720797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C875CDC9-B70A-C297-F9AC-A7D8DD5B4D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732" y="1862932"/>
            <a:ext cx="3945004" cy="1845517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22D3A84-836B-3285-ACB8-2AD56670EB42}"/>
              </a:ext>
            </a:extLst>
          </p:cNvPr>
          <p:cNvCxnSpPr>
            <a:cxnSpLocks/>
          </p:cNvCxnSpPr>
          <p:nvPr/>
        </p:nvCxnSpPr>
        <p:spPr>
          <a:xfrm flipH="1">
            <a:off x="7946456" y="2571750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6FE6C933-8509-89D9-C4C4-05BAA3DB9142}"/>
              </a:ext>
            </a:extLst>
          </p:cNvPr>
          <p:cNvCxnSpPr>
            <a:cxnSpLocks/>
          </p:cNvCxnSpPr>
          <p:nvPr/>
        </p:nvCxnSpPr>
        <p:spPr>
          <a:xfrm flipH="1">
            <a:off x="7946456" y="2803601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757D3950-F9AB-A886-D524-1A6854CEF6D3}"/>
              </a:ext>
            </a:extLst>
          </p:cNvPr>
          <p:cNvCxnSpPr>
            <a:cxnSpLocks/>
          </p:cNvCxnSpPr>
          <p:nvPr/>
        </p:nvCxnSpPr>
        <p:spPr>
          <a:xfrm flipH="1">
            <a:off x="7782392" y="3408150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A948026D-C3FF-ADEB-7532-1C9EA35A2B3C}"/>
              </a:ext>
            </a:extLst>
          </p:cNvPr>
          <p:cNvCxnSpPr>
            <a:cxnSpLocks/>
          </p:cNvCxnSpPr>
          <p:nvPr/>
        </p:nvCxnSpPr>
        <p:spPr>
          <a:xfrm flipH="1">
            <a:off x="7782392" y="3640001"/>
            <a:ext cx="49549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513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64A7F8-7826-4A38-AD36-1B0D63C8B840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18) Darstellung des Montagefreiraumes: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F635F89-758C-F15D-C094-466E883E9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78" y="1557829"/>
            <a:ext cx="3326800" cy="2977759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F66BF299-5488-8393-EB35-A96C25AF0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4440" y="1140620"/>
            <a:ext cx="2713972" cy="2588509"/>
          </a:xfrm>
          <a:prstGeom prst="rect">
            <a:avLst/>
          </a:prstGeom>
        </p:spPr>
      </p:pic>
      <p:cxnSp>
        <p:nvCxnSpPr>
          <p:cNvPr id="10" name="Gerade Verbindung mit Pfeil 9"/>
          <p:cNvCxnSpPr>
            <a:cxnSpLocks/>
          </p:cNvCxnSpPr>
          <p:nvPr/>
        </p:nvCxnSpPr>
        <p:spPr>
          <a:xfrm>
            <a:off x="5799467" y="2909149"/>
            <a:ext cx="50773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fik 15">
            <a:extLst>
              <a:ext uri="{FF2B5EF4-FFF2-40B4-BE49-F238E27FC236}">
                <a16:creationId xmlns:a16="http://schemas.microsoft.com/office/drawing/2014/main" id="{CCAF8F43-BD7F-5828-10F1-8BEDC4F52BC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736"/>
          <a:stretch/>
        </p:blipFill>
        <p:spPr>
          <a:xfrm>
            <a:off x="3209675" y="3636194"/>
            <a:ext cx="2961589" cy="61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2947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521D6-315A-4A5E-8547-2B6AA1F49CDC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19) Darstellung des Bauraumes: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4EE980D8-E055-50F3-43CF-F1F75DD8AF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800" y="1197468"/>
            <a:ext cx="2709964" cy="2526238"/>
          </a:xfrm>
          <a:prstGeom prst="rect">
            <a:avLst/>
          </a:prstGeom>
        </p:spPr>
      </p:pic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3E639F4B-3079-EB8A-86D3-FAE4F57ACD3D}"/>
              </a:ext>
            </a:extLst>
          </p:cNvPr>
          <p:cNvCxnSpPr>
            <a:cxnSpLocks/>
          </p:cNvCxnSpPr>
          <p:nvPr/>
        </p:nvCxnSpPr>
        <p:spPr>
          <a:xfrm>
            <a:off x="5813867" y="3060349"/>
            <a:ext cx="50773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Grafik 13">
            <a:extLst>
              <a:ext uri="{FF2B5EF4-FFF2-40B4-BE49-F238E27FC236}">
                <a16:creationId xmlns:a16="http://schemas.microsoft.com/office/drawing/2014/main" id="{57850D74-E0D7-E4A2-AD9A-4D95D93EB7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66" y="1577673"/>
            <a:ext cx="3063443" cy="296535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5D9C4B23-5BDA-4AB1-6990-23910F8DDF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0329" y="3464543"/>
            <a:ext cx="2783341" cy="966763"/>
          </a:xfrm>
          <a:prstGeom prst="rect">
            <a:avLst/>
          </a:prstGeom>
        </p:spPr>
      </p:pic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B9F5F987-66B9-D167-5A31-DCE0A398D6B8}"/>
              </a:ext>
            </a:extLst>
          </p:cNvPr>
          <p:cNvCxnSpPr>
            <a:cxnSpLocks/>
          </p:cNvCxnSpPr>
          <p:nvPr/>
        </p:nvCxnSpPr>
        <p:spPr>
          <a:xfrm flipH="1">
            <a:off x="5293200" y="4319588"/>
            <a:ext cx="430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81890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5792E5-2E25-44EE-96AC-B65328F6D0D8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20) Darstellung der geöffneten Schieberstellung relativ zu Schieberbett: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23905E4-8E29-6184-F477-02E998CAA329}"/>
              </a:ext>
            </a:extLst>
          </p:cNvPr>
          <p:cNvGrpSpPr/>
          <p:nvPr/>
        </p:nvGrpSpPr>
        <p:grpSpPr>
          <a:xfrm>
            <a:off x="3704873" y="1797647"/>
            <a:ext cx="2308415" cy="571150"/>
            <a:chOff x="4167483" y="1961147"/>
            <a:chExt cx="1890126" cy="622012"/>
          </a:xfrm>
        </p:grpSpPr>
        <p:cxnSp>
          <p:nvCxnSpPr>
            <p:cNvPr id="12" name="Gerade Verbindung mit Pfeil 11"/>
            <p:cNvCxnSpPr/>
            <p:nvPr/>
          </p:nvCxnSpPr>
          <p:spPr>
            <a:xfrm flipV="1">
              <a:off x="4167483" y="2581422"/>
              <a:ext cx="1890126" cy="173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Inhaltsplatzhalter 4"/>
            <p:cNvSpPr txBox="1">
              <a:spLocks/>
            </p:cNvSpPr>
            <p:nvPr/>
          </p:nvSpPr>
          <p:spPr>
            <a:xfrm>
              <a:off x="4220192" y="1961147"/>
              <a:ext cx="1784707" cy="40427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1pPr>
              <a:lvl2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360000" algn="l"/>
                </a:tabLst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2pPr>
              <a:lvl3pPr marL="54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720000" algn="l"/>
                </a:tabLst>
                <a:defRPr lang="de-DE" sz="18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3pPr>
              <a:lvl4pPr marL="810000" marR="0" indent="-270000" algn="l" defTabSz="9144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1080000" algn="l"/>
                </a:tabLst>
                <a:defRPr lang="en-US" sz="1600" kern="1200" noProof="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4pPr>
              <a:lvl5pPr marL="108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defRPr sz="14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5pPr>
              <a:lvl6pPr marL="1350000" indent="-270000" algn="l" defTabSz="914400" rtl="0" eaLnBrk="1" latinLnBrk="0" hangingPunct="1"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tabLst>
                  <a:tab pos="1440000" algn="l"/>
                </a:tabLst>
                <a:defRPr sz="12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6pPr>
              <a:lvl7pPr marL="1258888" indent="-3587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tabLst>
                  <a:tab pos="1790700" algn="l"/>
                </a:tabLs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AT" sz="1600" dirty="0"/>
                <a:t>Schieberbett bleibt auf Position</a:t>
              </a:r>
              <a:endParaRPr lang="de-AT" sz="2000" dirty="0"/>
            </a:p>
          </p:txBody>
        </p:sp>
      </p:grpSp>
      <p:pic>
        <p:nvPicPr>
          <p:cNvPr id="6" name="Grafik 5">
            <a:extLst>
              <a:ext uri="{FF2B5EF4-FFF2-40B4-BE49-F238E27FC236}">
                <a16:creationId xmlns:a16="http://schemas.microsoft.com/office/drawing/2014/main" id="{71651D44-B2FF-97A5-D19A-EE15CDE52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4" y="1624544"/>
            <a:ext cx="2874008" cy="2911044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FC6938B3-7A33-AA04-C608-EDEAD7A21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348" y="2660598"/>
            <a:ext cx="2183230" cy="2016492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43C10953-3F79-4DBA-6299-922DE857F134}"/>
              </a:ext>
            </a:extLst>
          </p:cNvPr>
          <p:cNvCxnSpPr>
            <a:cxnSpLocks/>
          </p:cNvCxnSpPr>
          <p:nvPr/>
        </p:nvCxnSpPr>
        <p:spPr>
          <a:xfrm flipH="1">
            <a:off x="5574000" y="4261988"/>
            <a:ext cx="430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>
            <a:extLst>
              <a:ext uri="{FF2B5EF4-FFF2-40B4-BE49-F238E27FC236}">
                <a16:creationId xmlns:a16="http://schemas.microsoft.com/office/drawing/2014/main" id="{D0B75C67-5227-1208-6D17-9A3116DEFF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7689" y="1624544"/>
            <a:ext cx="2392517" cy="2742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826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KURZBESCHREIBUNG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25981" y="1303893"/>
            <a:ext cx="8636000" cy="2778068"/>
          </a:xfrm>
        </p:spPr>
        <p:txBody>
          <a:bodyPr>
            <a:noAutofit/>
          </a:bodyPr>
          <a:lstStyle/>
          <a:p>
            <a:r>
              <a:rPr lang="de-AT" sz="1600" b="1" dirty="0"/>
              <a:t>Parametrisierter Schieberadapter, </a:t>
            </a:r>
            <a:r>
              <a:rPr lang="de-AT" sz="1600" dirty="0"/>
              <a:t>welcher die Auswahl diverser </a:t>
            </a:r>
            <a:r>
              <a:rPr lang="de-AT" sz="1600" b="1" dirty="0"/>
              <a:t>Schiebervarianten</a:t>
            </a:r>
            <a:r>
              <a:rPr lang="de-AT" sz="1600" dirty="0"/>
              <a:t>, </a:t>
            </a:r>
            <a:r>
              <a:rPr lang="de-AT" sz="1600" b="1" dirty="0"/>
              <a:t>Breiten</a:t>
            </a:r>
            <a:r>
              <a:rPr lang="de-AT" sz="1600" dirty="0"/>
              <a:t> und </a:t>
            </a:r>
            <a:r>
              <a:rPr lang="de-AT" sz="1600" b="1" dirty="0"/>
              <a:t>Winkel</a:t>
            </a:r>
            <a:r>
              <a:rPr lang="de-AT" sz="1600" dirty="0"/>
              <a:t> </a:t>
            </a:r>
            <a:r>
              <a:rPr lang="de-AT" sz="1600" b="1" dirty="0"/>
              <a:t>in einer Datei</a:t>
            </a:r>
            <a:r>
              <a:rPr lang="de-AT" sz="1600" dirty="0"/>
              <a:t> vereint:</a:t>
            </a:r>
          </a:p>
          <a:p>
            <a:pPr lvl="2"/>
            <a:endParaRPr lang="es-ES" sz="1400" b="1" dirty="0"/>
          </a:p>
          <a:p>
            <a:pPr lvl="2"/>
            <a:r>
              <a:rPr lang="es-ES" sz="1400" b="1" dirty="0"/>
              <a:t>O-ES:</a:t>
            </a:r>
            <a:r>
              <a:rPr lang="es-ES" sz="1400" dirty="0"/>
              <a:t> 50 / 65 - 85 / 90 - 110 / 125 - 160 / 175 - 220 / 260 - 330 / 400 - 500</a:t>
            </a:r>
          </a:p>
          <a:p>
            <a:pPr lvl="2"/>
            <a:r>
              <a:rPr lang="pt-BR" sz="1400" b="1" dirty="0"/>
              <a:t>O-BS:</a:t>
            </a:r>
            <a:r>
              <a:rPr lang="pt-BR" sz="1400" dirty="0"/>
              <a:t> 60 / 65 - 85 / 90 - 110 / 125 - 160 / 175 - 220 / 260 - 330 / 400 - 500 </a:t>
            </a:r>
          </a:p>
          <a:p>
            <a:pPr lvl="2"/>
            <a:r>
              <a:rPr lang="de-AT" sz="1400" b="1" dirty="0"/>
              <a:t>O-KS:</a:t>
            </a:r>
            <a:r>
              <a:rPr lang="de-AT" sz="1400" dirty="0"/>
              <a:t> 60 / 65 - 85 / 90 - 110 / 125 - 160 / 175 - 220 / 260 - 330 / 400 - 500 </a:t>
            </a:r>
          </a:p>
          <a:p>
            <a:pPr lvl="2"/>
            <a:r>
              <a:rPr lang="de-AT" sz="1400" b="1" dirty="0"/>
              <a:t>KS-OT:</a:t>
            </a:r>
            <a:r>
              <a:rPr lang="de-AT" sz="1400" dirty="0"/>
              <a:t> 600 / 700 / 850 / 1000 / 1200 </a:t>
            </a:r>
          </a:p>
          <a:p>
            <a:pPr lvl="2"/>
            <a:endParaRPr lang="de-AT" sz="1400" b="1" dirty="0"/>
          </a:p>
          <a:p>
            <a:pPr lvl="2"/>
            <a:r>
              <a:rPr lang="de-AT" sz="1400" b="1" dirty="0"/>
              <a:t>Winkel: </a:t>
            </a:r>
            <a:r>
              <a:rPr lang="de-AT" sz="1400" dirty="0"/>
              <a:t>0-75°</a:t>
            </a:r>
          </a:p>
          <a:p>
            <a:pPr lvl="2"/>
            <a:endParaRPr lang="de-AT" sz="1400" dirty="0"/>
          </a:p>
          <a:p>
            <a:pPr lvl="2"/>
            <a:r>
              <a:rPr lang="de-AT" sz="1400" b="1" dirty="0"/>
              <a:t>Austauschbarkeit</a:t>
            </a:r>
            <a:r>
              <a:rPr lang="de-AT" sz="1400" dirty="0"/>
              <a:t> zwischen den optimierten Serien </a:t>
            </a:r>
            <a:r>
              <a:rPr lang="de-AT" sz="1400" b="1" dirty="0"/>
              <a:t>O-ES*, O-BS, O-KS</a:t>
            </a:r>
            <a:r>
              <a:rPr lang="de-AT" sz="1400" dirty="0"/>
              <a:t> möglich.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D737FBD-55DC-4CD4-88EF-B7EA23EF5898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8" name="Inhaltsplatzhalter 4"/>
          <p:cNvSpPr txBox="1">
            <a:spLocks/>
          </p:cNvSpPr>
          <p:nvPr/>
        </p:nvSpPr>
        <p:spPr>
          <a:xfrm>
            <a:off x="805507" y="3825324"/>
            <a:ext cx="8086081" cy="3156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AT" sz="800" dirty="0"/>
              <a:t>*Ausnahme Schieberbreite 50 mm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0A9015B-81F8-7D8F-F4B9-DB281C92DE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8677" t="7538" r="13167" b="10494"/>
          <a:stretch/>
        </p:blipFill>
        <p:spPr>
          <a:xfrm>
            <a:off x="7112000" y="1493290"/>
            <a:ext cx="1779588" cy="215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2194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9F33CF-504D-47BF-A7A8-3D1B23E1B20E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21) Darstellung der geöffneten Schieberstellung relativ zu Treiber:</a:t>
            </a:r>
          </a:p>
          <a:p>
            <a:pPr marL="0" indent="0">
              <a:buNone/>
            </a:pPr>
            <a:r>
              <a:rPr lang="de-AT" sz="1800" b="1" dirty="0"/>
              <a:t> </a:t>
            </a:r>
          </a:p>
          <a:p>
            <a:pPr marL="0" indent="0">
              <a:buNone/>
            </a:pPr>
            <a:endParaRPr lang="de-AT" sz="1800" b="1" dirty="0"/>
          </a:p>
          <a:p>
            <a:pPr marL="0" indent="0">
              <a:buNone/>
            </a:pPr>
            <a:endParaRPr lang="de-AT" b="1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75D0956-4E8F-62B4-302E-4E8B6AC31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502" y="2657325"/>
            <a:ext cx="2107937" cy="1999440"/>
          </a:xfrm>
          <a:prstGeom prst="rect">
            <a:avLst/>
          </a:prstGeom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BD978826-1D96-5A42-DB9D-5DD15A786D0B}"/>
              </a:ext>
            </a:extLst>
          </p:cNvPr>
          <p:cNvCxnSpPr>
            <a:cxnSpLocks/>
          </p:cNvCxnSpPr>
          <p:nvPr/>
        </p:nvCxnSpPr>
        <p:spPr>
          <a:xfrm flipH="1">
            <a:off x="5574000" y="4261988"/>
            <a:ext cx="430800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>
            <a:extLst>
              <a:ext uri="{FF2B5EF4-FFF2-40B4-BE49-F238E27FC236}">
                <a16:creationId xmlns:a16="http://schemas.microsoft.com/office/drawing/2014/main" id="{1D6528D8-E030-0521-B226-09400C650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864" y="1624544"/>
            <a:ext cx="2874008" cy="2911044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CD09D0E3-BFE0-23B8-83E0-1F63956B505A}"/>
              </a:ext>
            </a:extLst>
          </p:cNvPr>
          <p:cNvGrpSpPr/>
          <p:nvPr/>
        </p:nvGrpSpPr>
        <p:grpSpPr>
          <a:xfrm>
            <a:off x="3704873" y="1797647"/>
            <a:ext cx="2308415" cy="571150"/>
            <a:chOff x="4167483" y="1961147"/>
            <a:chExt cx="1890126" cy="622012"/>
          </a:xfrm>
        </p:grpSpPr>
        <p:cxnSp>
          <p:nvCxnSpPr>
            <p:cNvPr id="21" name="Gerade Verbindung mit Pfeil 20">
              <a:extLst>
                <a:ext uri="{FF2B5EF4-FFF2-40B4-BE49-F238E27FC236}">
                  <a16:creationId xmlns:a16="http://schemas.microsoft.com/office/drawing/2014/main" id="{3119FE54-F7E2-15A3-9CFB-C7BD7B80E868}"/>
                </a:ext>
              </a:extLst>
            </p:cNvPr>
            <p:cNvCxnSpPr/>
            <p:nvPr/>
          </p:nvCxnSpPr>
          <p:spPr>
            <a:xfrm flipV="1">
              <a:off x="4167483" y="2581422"/>
              <a:ext cx="1890126" cy="1737"/>
            </a:xfrm>
            <a:prstGeom prst="straightConnector1">
              <a:avLst/>
            </a:prstGeom>
            <a:ln w="762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Inhaltsplatzhalter 4">
              <a:extLst>
                <a:ext uri="{FF2B5EF4-FFF2-40B4-BE49-F238E27FC236}">
                  <a16:creationId xmlns:a16="http://schemas.microsoft.com/office/drawing/2014/main" id="{47DD52F5-49EF-D1F4-DB5A-B5E71DE97796}"/>
                </a:ext>
              </a:extLst>
            </p:cNvPr>
            <p:cNvSpPr txBox="1">
              <a:spLocks/>
            </p:cNvSpPr>
            <p:nvPr/>
          </p:nvSpPr>
          <p:spPr>
            <a:xfrm>
              <a:off x="4220192" y="1961147"/>
              <a:ext cx="1784707" cy="40427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1pPr>
              <a:lvl2pPr marL="27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360000" algn="l"/>
                </a:tabLst>
                <a:defRPr sz="20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2pPr>
              <a:lvl3pPr marL="54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720000" algn="l"/>
                </a:tabLst>
                <a:defRPr lang="de-DE" sz="18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3pPr>
              <a:lvl4pPr marL="810000" marR="0" indent="-270000" algn="l" defTabSz="914400" rtl="0" eaLnBrk="1" fontAlgn="auto" latinLnBrk="0" hangingPunct="1">
                <a:lnSpc>
                  <a:spcPct val="10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tabLst>
                  <a:tab pos="1080000" algn="l"/>
                </a:tabLst>
                <a:defRPr lang="en-US" sz="1600" kern="1200" noProof="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4pPr>
              <a:lvl5pPr marL="1080000" indent="-270000" algn="l" defTabSz="914400" rtl="0" eaLnBrk="1" latinLnBrk="0" hangingPunct="1">
                <a:lnSpc>
                  <a:spcPct val="105000"/>
                </a:lnSpc>
                <a:spcBef>
                  <a:spcPts val="0"/>
                </a:spcBef>
                <a:buClr>
                  <a:srgbClr val="0082B4"/>
                </a:buClr>
                <a:buSzPct val="100000"/>
                <a:buFont typeface="voestalpine" panose="020B0500030000000000" pitchFamily="34" charset="0"/>
                <a:buChar char="»"/>
                <a:defRPr sz="14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5pPr>
              <a:lvl6pPr marL="1350000" indent="-270000" algn="l" defTabSz="914400" rtl="0" eaLnBrk="1" latinLnBrk="0" hangingPunct="1">
                <a:spcBef>
                  <a:spcPts val="0"/>
                </a:spcBef>
                <a:buClr>
                  <a:schemeClr val="tx2"/>
                </a:buClr>
                <a:buSzPct val="100000"/>
                <a:buFont typeface="voestalpine" panose="020B0500030000000000" pitchFamily="34" charset="0"/>
                <a:buChar char="»"/>
                <a:tabLst>
                  <a:tab pos="1440000" algn="l"/>
                </a:tabLst>
                <a:defRPr sz="1200" kern="1200">
                  <a:solidFill>
                    <a:schemeClr val="tx1"/>
                  </a:solidFill>
                  <a:latin typeface="voestalpine" panose="020B0500030000000000" pitchFamily="34" charset="0"/>
                  <a:ea typeface="+mn-ea"/>
                  <a:cs typeface="+mn-cs"/>
                </a:defRPr>
              </a:lvl6pPr>
              <a:lvl7pPr marL="1258888" indent="-358775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tabLst>
                  <a:tab pos="1790700" algn="l"/>
                </a:tabLst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de-AT" sz="1600" dirty="0"/>
                <a:t>Treiber bleibt auf Position</a:t>
              </a:r>
              <a:endParaRPr lang="de-AT" sz="2000" dirty="0"/>
            </a:p>
          </p:txBody>
        </p:sp>
      </p:grpSp>
      <p:pic>
        <p:nvPicPr>
          <p:cNvPr id="24" name="Grafik 23">
            <a:extLst>
              <a:ext uri="{FF2B5EF4-FFF2-40B4-BE49-F238E27FC236}">
                <a16:creationId xmlns:a16="http://schemas.microsoft.com/office/drawing/2014/main" id="{B70DD316-375E-2519-FE89-F645007DF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289" y="1557095"/>
            <a:ext cx="2391335" cy="281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6855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br>
              <a:rPr lang="de-AT" dirty="0"/>
            </a:br>
            <a:r>
              <a:rPr lang="de-AT" dirty="0"/>
              <a:t>VIELEN DANK!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56115" y="2445044"/>
            <a:ext cx="8635473" cy="1451708"/>
          </a:xfrm>
        </p:spPr>
        <p:txBody>
          <a:bodyPr>
            <a:normAutofit/>
          </a:bodyPr>
          <a:lstStyle/>
          <a:p>
            <a:r>
              <a:rPr lang="de-AT" dirty="0"/>
              <a:t>engineering.camtec@voestalpine.com</a:t>
            </a:r>
          </a:p>
        </p:txBody>
      </p:sp>
    </p:spTree>
    <p:extLst>
      <p:ext uri="{BB962C8B-B14F-4D97-AF65-F5344CB8AC3E}">
        <p14:creationId xmlns:p14="http://schemas.microsoft.com/office/powerpoint/2010/main" val="2975087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VORTEILE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F3F7EA-9B3B-4B00-B437-6C072D333CE3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255586" y="1212419"/>
            <a:ext cx="3915485" cy="33451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Einsparung der Konstruktionszeit:</a:t>
            </a:r>
          </a:p>
          <a:p>
            <a:pPr lvl="2"/>
            <a:r>
              <a:rPr lang="de-AT" sz="1100" dirty="0"/>
              <a:t>Ein Schieberadapter für alle gängigen OT-Schieber</a:t>
            </a:r>
          </a:p>
          <a:p>
            <a:pPr lvl="2"/>
            <a:r>
              <a:rPr lang="de-AT" sz="1100" dirty="0"/>
              <a:t>Einfache Einbindung in die NX-Werkzeugkonstruktion</a:t>
            </a:r>
          </a:p>
          <a:p>
            <a:pPr lvl="2"/>
            <a:r>
              <a:rPr lang="de-AT" sz="1100" dirty="0"/>
              <a:t>Kein Austausch des Adapters bei Änderungen (Breite, Winkel, Schiebervariante) nötig</a:t>
            </a:r>
          </a:p>
          <a:p>
            <a:pPr lvl="2"/>
            <a:endParaRPr lang="de-AT" sz="1100" dirty="0"/>
          </a:p>
          <a:p>
            <a:r>
              <a:rPr lang="de-AT" sz="1100" b="1" dirty="0"/>
              <a:t>Erleichterung in der Handhabung:</a:t>
            </a:r>
          </a:p>
          <a:p>
            <a:pPr lvl="2"/>
            <a:r>
              <a:rPr lang="de-AT" sz="1100" dirty="0"/>
              <a:t>Keine externen Links zu Kundenmodellen erforderlich</a:t>
            </a:r>
          </a:p>
          <a:p>
            <a:pPr lvl="2"/>
            <a:r>
              <a:rPr lang="de-AT" sz="1100" dirty="0"/>
              <a:t>Detaillierte Informationen zur Anschlussgeometrie</a:t>
            </a:r>
            <a:br>
              <a:rPr lang="de-AT" sz="1100" dirty="0"/>
            </a:br>
            <a:r>
              <a:rPr lang="de-AT" sz="1100" dirty="0"/>
              <a:t>(Anschlagflächen, Gewinde- &amp; Passbohrungen, etc.)</a:t>
            </a:r>
          </a:p>
          <a:p>
            <a:pPr lvl="2"/>
            <a:r>
              <a:rPr lang="de-AT" sz="1100" dirty="0"/>
              <a:t>Features zur Ladezeitoptimierung</a:t>
            </a:r>
            <a:br>
              <a:rPr lang="de-AT" sz="1100" dirty="0"/>
            </a:br>
            <a:r>
              <a:rPr lang="de-AT" sz="1100" dirty="0"/>
              <a:t>(Kraftfelder ein- &amp; ausblendbar)</a:t>
            </a:r>
          </a:p>
          <a:p>
            <a:pPr lvl="2"/>
            <a:r>
              <a:rPr lang="de-AT" sz="1100" dirty="0"/>
              <a:t>Grafische Benutzeroberfläche für die Auswahl der Schiebervariante und dessen Optionen</a:t>
            </a:r>
            <a:endParaRPr lang="de-AT" sz="1400" dirty="0"/>
          </a:p>
          <a:p>
            <a:pPr lvl="2"/>
            <a:endParaRPr lang="de-AT" sz="1200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255587" y="2321143"/>
            <a:ext cx="3740915" cy="13245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de-AT" sz="1050" dirty="0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4382749" y="1212419"/>
            <a:ext cx="4090616" cy="33451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Verwendung in der Methodenplanung:</a:t>
            </a:r>
          </a:p>
          <a:p>
            <a:pPr lvl="2"/>
            <a:r>
              <a:rPr lang="de-AT" sz="1100" dirty="0"/>
              <a:t>Darstellung grober Modelle ohne umfangreiche Details (Bauraum)</a:t>
            </a:r>
          </a:p>
          <a:p>
            <a:pPr lvl="2"/>
            <a:r>
              <a:rPr lang="de-AT" sz="1100" dirty="0"/>
              <a:t>Reduzierte Geometrie</a:t>
            </a:r>
          </a:p>
          <a:p>
            <a:pPr marL="540000" lvl="3" indent="0">
              <a:buNone/>
            </a:pPr>
            <a:endParaRPr lang="de-AT" sz="1000" dirty="0"/>
          </a:p>
          <a:p>
            <a:pPr lvl="3"/>
            <a:endParaRPr lang="de-AT" sz="1000" dirty="0"/>
          </a:p>
          <a:p>
            <a:pPr lvl="2"/>
            <a:endParaRPr lang="de-AT" sz="1200" dirty="0"/>
          </a:p>
          <a:p>
            <a:pPr lvl="2"/>
            <a:endParaRPr lang="de-AT" sz="1200" dirty="0"/>
          </a:p>
        </p:txBody>
      </p:sp>
    </p:spTree>
    <p:extLst>
      <p:ext uri="{BB962C8B-B14F-4D97-AF65-F5344CB8AC3E}">
        <p14:creationId xmlns:p14="http://schemas.microsoft.com/office/powerpoint/2010/main" val="9191226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VORTEILE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969FD2-AFD0-434D-BA39-C4BB674014B8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255586" y="1212419"/>
            <a:ext cx="3740915" cy="33451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Der Schieberadapter beinhaltet:</a:t>
            </a:r>
          </a:p>
          <a:p>
            <a:pPr lvl="2"/>
            <a:r>
              <a:rPr lang="de-AT" sz="1100" dirty="0"/>
              <a:t>Alle Winkel und Breiten der O-Serien sowie </a:t>
            </a:r>
            <a:br>
              <a:rPr lang="de-AT" sz="1100" dirty="0"/>
            </a:br>
            <a:r>
              <a:rPr lang="de-AT" sz="1100" dirty="0"/>
              <a:t>der KS-Serie von 600-1200 mm</a:t>
            </a:r>
          </a:p>
          <a:p>
            <a:pPr lvl="2"/>
            <a:r>
              <a:rPr lang="de-AT" sz="1100" dirty="0"/>
              <a:t>Hubzahlabhängige Kraftfelder </a:t>
            </a:r>
          </a:p>
          <a:p>
            <a:pPr lvl="3"/>
            <a:r>
              <a:rPr lang="de-AT" sz="1000" dirty="0"/>
              <a:t>O-KS &amp; KS-OT (1.000.000)</a:t>
            </a:r>
          </a:p>
          <a:p>
            <a:pPr lvl="3"/>
            <a:r>
              <a:rPr lang="de-AT" sz="1000" dirty="0"/>
              <a:t>O-BS (Stufe 1: 500.000, Stufe 2: 750.000)</a:t>
            </a:r>
          </a:p>
          <a:p>
            <a:pPr lvl="3"/>
            <a:r>
              <a:rPr lang="de-AT" sz="1000" dirty="0"/>
              <a:t>O-ES (300.000)</a:t>
            </a:r>
          </a:p>
          <a:p>
            <a:pPr lvl="2"/>
            <a:r>
              <a:rPr lang="de-AT" sz="1100" dirty="0"/>
              <a:t>Schiebergeometrie</a:t>
            </a:r>
          </a:p>
          <a:p>
            <a:pPr lvl="2"/>
            <a:r>
              <a:rPr lang="de-AT" sz="1100" dirty="0"/>
              <a:t>Bauraum</a:t>
            </a:r>
          </a:p>
          <a:p>
            <a:pPr lvl="2"/>
            <a:r>
              <a:rPr lang="de-AT" sz="1100" dirty="0"/>
              <a:t>Montagefreiraum</a:t>
            </a:r>
          </a:p>
          <a:p>
            <a:pPr lvl="2"/>
            <a:r>
              <a:rPr lang="de-AT" sz="1100" dirty="0" err="1"/>
              <a:t>Anarbeitungsbereiche</a:t>
            </a:r>
            <a:endParaRPr lang="de-AT" sz="1100" dirty="0"/>
          </a:p>
          <a:p>
            <a:pPr lvl="2"/>
            <a:r>
              <a:rPr lang="de-AT" sz="1100" dirty="0"/>
              <a:t>Geöffnete und geschlossene Schieberstellung</a:t>
            </a:r>
          </a:p>
          <a:p>
            <a:pPr lvl="2"/>
            <a:endParaRPr lang="de-AT" sz="1400" dirty="0"/>
          </a:p>
          <a:p>
            <a:pPr lvl="2"/>
            <a:endParaRPr lang="de-AT" sz="1400" dirty="0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4573588" y="1212419"/>
            <a:ext cx="3908238" cy="33451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de-AT" sz="1100" dirty="0"/>
          </a:p>
          <a:p>
            <a:pPr lvl="2"/>
            <a:r>
              <a:rPr lang="de-AT" sz="1100" dirty="0"/>
              <a:t>Ablaufdiagramm im 3D-Körper dargestellt</a:t>
            </a:r>
          </a:p>
          <a:p>
            <a:pPr lvl="2"/>
            <a:r>
              <a:rPr lang="de-AT" sz="1100" dirty="0"/>
              <a:t>Bestellnummer / Typ als Parameter und im</a:t>
            </a:r>
            <a:br>
              <a:rPr lang="de-AT" sz="1100" dirty="0"/>
            </a:br>
            <a:r>
              <a:rPr lang="de-AT" sz="1100" dirty="0"/>
              <a:t>3D-Körper dargestellt</a:t>
            </a:r>
          </a:p>
          <a:p>
            <a:pPr lvl="2"/>
            <a:r>
              <a:rPr lang="de-AT" sz="1100" dirty="0" err="1"/>
              <a:t>Einfügeachsen</a:t>
            </a:r>
            <a:r>
              <a:rPr lang="de-AT" sz="1100" dirty="0"/>
              <a:t> (OEM-Standard, NAAMS, Treiber, Schieberteil, Schieberbett)</a:t>
            </a:r>
          </a:p>
          <a:p>
            <a:pPr lvl="2"/>
            <a:r>
              <a:rPr lang="de-AT" sz="1100" dirty="0"/>
              <a:t>Guss-, Fräs- &amp; Bohrbearbeitung</a:t>
            </a:r>
          </a:p>
          <a:p>
            <a:pPr lvl="2"/>
            <a:r>
              <a:rPr lang="de-AT" sz="1100" dirty="0"/>
              <a:t>Anguss &amp; </a:t>
            </a:r>
            <a:r>
              <a:rPr lang="de-AT" sz="1100" dirty="0" err="1"/>
              <a:t>Abschulterung</a:t>
            </a:r>
            <a:endParaRPr lang="de-AT" sz="1050" dirty="0"/>
          </a:p>
          <a:p>
            <a:pPr lvl="3"/>
            <a:endParaRPr lang="de-AT" sz="1050" dirty="0"/>
          </a:p>
          <a:p>
            <a:pPr lvl="2"/>
            <a:endParaRPr lang="de-AT" sz="1400" dirty="0"/>
          </a:p>
          <a:p>
            <a:pPr lvl="2"/>
            <a:endParaRPr lang="de-AT" sz="1400" dirty="0"/>
          </a:p>
        </p:txBody>
      </p:sp>
    </p:spTree>
    <p:extLst>
      <p:ext uri="{BB962C8B-B14F-4D97-AF65-F5344CB8AC3E}">
        <p14:creationId xmlns:p14="http://schemas.microsoft.com/office/powerpoint/2010/main" val="2186275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DARSTELLUNG IM VERGLEICH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55588" y="1258816"/>
            <a:ext cx="3619422" cy="1252078"/>
          </a:xfrm>
        </p:spPr>
        <p:txBody>
          <a:bodyPr>
            <a:normAutofit/>
          </a:bodyPr>
          <a:lstStyle/>
          <a:p>
            <a:r>
              <a:rPr lang="de-AT" sz="1100" b="1" dirty="0"/>
              <a:t>Detail Kundenmodell: </a:t>
            </a:r>
          </a:p>
          <a:p>
            <a:pPr lvl="2"/>
            <a:r>
              <a:rPr lang="de-AT" sz="1050" b="1" dirty="0"/>
              <a:t>1 File </a:t>
            </a:r>
            <a:r>
              <a:rPr lang="de-AT" sz="1050" b="1" dirty="0">
                <a:sym typeface="Wingdings" panose="05000000000000000000" pitchFamily="2" charset="2"/>
              </a:rPr>
              <a:t> 1 Schieber</a:t>
            </a:r>
            <a:endParaRPr lang="de-AT" sz="1050" b="1" dirty="0"/>
          </a:p>
          <a:p>
            <a:pPr lvl="2"/>
            <a:r>
              <a:rPr lang="de-AT" sz="1050" b="1" dirty="0"/>
              <a:t>Weiterhin</a:t>
            </a:r>
            <a:r>
              <a:rPr lang="de-AT" sz="1050" dirty="0"/>
              <a:t> </a:t>
            </a:r>
            <a:r>
              <a:rPr lang="de-AT" sz="1050" b="1" dirty="0"/>
              <a:t>auf der Homepage </a:t>
            </a:r>
            <a:r>
              <a:rPr lang="de-AT" sz="1050" dirty="0"/>
              <a:t>erhältlich:</a:t>
            </a:r>
            <a:br>
              <a:rPr lang="de-AT" sz="1050" dirty="0"/>
            </a:br>
            <a:r>
              <a:rPr lang="de-AT" sz="1050" dirty="0">
                <a:hlinkClick r:id="rId3"/>
              </a:rPr>
              <a:t>https://www.voestalpine.com/camtec/products/view/cam/27109</a:t>
            </a:r>
            <a:endParaRPr lang="de-AT" sz="1050" dirty="0"/>
          </a:p>
          <a:p>
            <a:pPr lvl="2"/>
            <a:r>
              <a:rPr lang="de-AT" sz="1050" dirty="0" err="1"/>
              <a:t>Bsp</a:t>
            </a:r>
            <a:r>
              <a:rPr lang="de-AT" sz="1050" dirty="0"/>
              <a:t>: </a:t>
            </a:r>
            <a:br>
              <a:rPr lang="de-AT" sz="1050" dirty="0"/>
            </a:br>
            <a:r>
              <a:rPr lang="de-AT" sz="1050" dirty="0"/>
              <a:t>KM_27109__ZSB_O-KS_125-45__00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7786AFE-0DE5-44DD-A5BD-3F9DC56D3998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4"/>
          <p:cNvSpPr txBox="1">
            <a:spLocks/>
          </p:cNvSpPr>
          <p:nvPr/>
        </p:nvSpPr>
        <p:spPr>
          <a:xfrm>
            <a:off x="4474829" y="1258815"/>
            <a:ext cx="4080885" cy="256231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1pPr>
            <a:lvl2pPr marL="27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360000" algn="l"/>
              </a:tabLst>
              <a:defRPr sz="20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2pPr>
            <a:lvl3pPr marL="54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720000" algn="l"/>
              </a:tabLst>
              <a:defRPr lang="de-DE" sz="18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3pPr>
            <a:lvl4pPr marL="810000" marR="0" indent="-27000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tabLst>
                <a:tab pos="1080000" algn="l"/>
              </a:tabLst>
              <a:defRPr lang="en-US" sz="1600" kern="1200" noProof="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4pPr>
            <a:lvl5pPr marL="1080000" indent="-270000" algn="l" defTabSz="914400" rtl="0" eaLnBrk="1" latinLnBrk="0" hangingPunct="1">
              <a:lnSpc>
                <a:spcPct val="105000"/>
              </a:lnSpc>
              <a:spcBef>
                <a:spcPts val="0"/>
              </a:spcBef>
              <a:buClr>
                <a:srgbClr val="0082B4"/>
              </a:buClr>
              <a:buSzPct val="100000"/>
              <a:buFont typeface="voestalpine" panose="020B0500030000000000" pitchFamily="34" charset="0"/>
              <a:buChar char="»"/>
              <a:defRPr sz="14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5pPr>
            <a:lvl6pPr marL="1350000" indent="-270000" algn="l" defTabSz="914400" rtl="0" eaLnBrk="1" latinLnBrk="0" hangingPunct="1">
              <a:spcBef>
                <a:spcPts val="0"/>
              </a:spcBef>
              <a:buClr>
                <a:schemeClr val="tx2"/>
              </a:buClr>
              <a:buSzPct val="100000"/>
              <a:buFont typeface="voestalpine" panose="020B0500030000000000" pitchFamily="34" charset="0"/>
              <a:buChar char="»"/>
              <a:tabLst>
                <a:tab pos="1440000" algn="l"/>
              </a:tabLst>
              <a:defRPr sz="1200" kern="1200">
                <a:solidFill>
                  <a:schemeClr val="tx1"/>
                </a:solidFill>
                <a:latin typeface="voestalpine" panose="020B0500030000000000" pitchFamily="34" charset="0"/>
                <a:ea typeface="+mn-ea"/>
                <a:cs typeface="+mn-cs"/>
              </a:defRPr>
            </a:lvl6pPr>
            <a:lvl7pPr marL="125888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tabLst>
                <a:tab pos="1790700" algn="l"/>
              </a:tabLst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sz="1100" b="1" dirty="0"/>
              <a:t>Parametrisierter Schieberadapter: </a:t>
            </a:r>
          </a:p>
          <a:p>
            <a:pPr lvl="2"/>
            <a:r>
              <a:rPr lang="de-AT" sz="1050" b="1" dirty="0"/>
              <a:t>1 File </a:t>
            </a:r>
            <a:r>
              <a:rPr lang="de-AT" sz="1050" b="1" dirty="0">
                <a:sym typeface="Wingdings" panose="05000000000000000000" pitchFamily="2" charset="2"/>
              </a:rPr>
              <a:t> 304 Schiebervarianten</a:t>
            </a:r>
            <a:endParaRPr lang="de-AT" sz="1050" b="1" dirty="0"/>
          </a:p>
          <a:p>
            <a:pPr lvl="2"/>
            <a:r>
              <a:rPr lang="de-AT" sz="1050" b="1" dirty="0"/>
              <a:t>Neu auf der Homepage </a:t>
            </a:r>
            <a:r>
              <a:rPr lang="de-AT" sz="1050" dirty="0"/>
              <a:t>erhältlich:</a:t>
            </a:r>
            <a:br>
              <a:rPr lang="de-AT" sz="1050" dirty="0">
                <a:solidFill>
                  <a:srgbClr val="FF0000"/>
                </a:solidFill>
              </a:rPr>
            </a:br>
            <a:r>
              <a:rPr lang="de-AT" sz="1050" dirty="0">
                <a:solidFill>
                  <a:srgbClr val="FF0000"/>
                </a:solidFill>
                <a:hlinkClick r:id="rId4"/>
              </a:rPr>
              <a:t>https://www.voestalpine.com/camtec/Product-Finder</a:t>
            </a:r>
            <a:r>
              <a:rPr lang="de-AT" sz="1050" dirty="0">
                <a:solidFill>
                  <a:srgbClr val="FF0000"/>
                </a:solidFill>
              </a:rPr>
              <a:t> </a:t>
            </a:r>
          </a:p>
          <a:p>
            <a:pPr lvl="2"/>
            <a:r>
              <a:rPr lang="de-AT" sz="1050" dirty="0"/>
              <a:t>VOESTALPINE_PARAMETR-SCHIEBERADAPTER_REV00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4EE9289F-9103-2B1E-11CE-99C3E1B59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920" y="2496316"/>
            <a:ext cx="1611948" cy="189051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78FCDBE4-0AF0-077E-888F-C6521EFCE0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8663" y="2384926"/>
            <a:ext cx="1783120" cy="2045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09239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18D113-5A71-4182-8CFA-16D10A169A58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1) Schieberadapter vom </a:t>
            </a:r>
            <a:r>
              <a:rPr lang="de-AT" sz="1800" b="1" dirty="0" err="1"/>
              <a:t>Productfinder</a:t>
            </a:r>
            <a:r>
              <a:rPr lang="de-AT" sz="1800" b="1" dirty="0"/>
              <a:t> herunterladen:</a:t>
            </a:r>
          </a:p>
          <a:p>
            <a:pPr lvl="2"/>
            <a:r>
              <a:rPr lang="de-AT" sz="1600" dirty="0"/>
              <a:t>Link: </a:t>
            </a:r>
            <a:r>
              <a:rPr lang="de-AT" sz="1600" dirty="0">
                <a:solidFill>
                  <a:srgbClr val="FF0000"/>
                </a:solidFill>
                <a:hlinkClick r:id="rId4"/>
              </a:rPr>
              <a:t>https://www.voestalpine.com/camtec/Product-Finder</a:t>
            </a:r>
            <a:r>
              <a:rPr lang="de-AT" sz="1600" dirty="0">
                <a:solidFill>
                  <a:srgbClr val="FF0000"/>
                </a:solidFill>
              </a:rPr>
              <a:t> </a:t>
            </a:r>
          </a:p>
          <a:p>
            <a:endParaRPr lang="de-AT" sz="1800" b="1" dirty="0"/>
          </a:p>
          <a:p>
            <a:pPr marL="0" indent="0">
              <a:buNone/>
            </a:pPr>
            <a:r>
              <a:rPr lang="de-AT" sz="1800" b="1" dirty="0"/>
              <a:t>2) Schieberadapter in NX öffnen und in Baugruppenstruktur einfügen:</a:t>
            </a:r>
          </a:p>
          <a:p>
            <a:pPr lvl="2"/>
            <a:r>
              <a:rPr lang="de-AT" sz="1600" dirty="0"/>
              <a:t>Anwendung ab „Siemens NX 2312“ möglich</a:t>
            </a:r>
          </a:p>
          <a:p>
            <a:pPr lvl="2"/>
            <a:r>
              <a:rPr lang="de-AT" sz="1600" dirty="0"/>
              <a:t>Das Schieberadapterpart ist für die Handhabung aller gängigen Schieberintegrationstools geeignet</a:t>
            </a:r>
          </a:p>
          <a:p>
            <a:pPr lvl="2"/>
            <a:endParaRPr lang="de-AT" sz="1600" dirty="0"/>
          </a:p>
          <a:p>
            <a:pPr marL="270000" lvl="2" indent="0">
              <a:buNone/>
            </a:pP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82924361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269E4-B922-3B77-F68E-F797C8357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3C51226-4A62-C49F-09ED-E209D46AF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184B2286-DB78-0B84-B56E-71079602CA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16B587-DA5D-4DA1-B271-C8C29A76F1B6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BB15C4C-55BD-F5A3-1CB0-00211DE4A0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4E95EB92-7762-8B3C-7D0D-495D9BE4F4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70F382D1-597A-B2BE-FB8C-75D57F335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AT" sz="1800" b="1" dirty="0"/>
              <a:t>3) Benutzeroberfläche im Baugruppen Navigator öffnen:</a:t>
            </a:r>
          </a:p>
          <a:p>
            <a:pPr lvl="2"/>
            <a:r>
              <a:rPr lang="de-AT" sz="1400" dirty="0"/>
              <a:t>Rechtsklick auf Schieberadapter </a:t>
            </a:r>
            <a:r>
              <a:rPr lang="de-AT" sz="1400" dirty="0">
                <a:sym typeface="Wingdings" panose="05000000000000000000" pitchFamily="2" charset="2"/>
              </a:rPr>
              <a:t> </a:t>
            </a:r>
            <a:r>
              <a:rPr lang="de-AT" sz="1400" i="1" dirty="0">
                <a:sym typeface="Wingdings" panose="05000000000000000000" pitchFamily="2" charset="2"/>
              </a:rPr>
              <a:t>Edit </a:t>
            </a:r>
            <a:r>
              <a:rPr lang="de-AT" sz="1400" i="1" dirty="0" err="1">
                <a:sym typeface="Wingdings" panose="05000000000000000000" pitchFamily="2" charset="2"/>
              </a:rPr>
              <a:t>Reusable</a:t>
            </a:r>
            <a:r>
              <a:rPr lang="de-AT" sz="1400" i="1" dirty="0">
                <a:sym typeface="Wingdings" panose="05000000000000000000" pitchFamily="2" charset="2"/>
              </a:rPr>
              <a:t> </a:t>
            </a:r>
            <a:r>
              <a:rPr lang="de-AT" sz="1400" i="1" dirty="0" err="1">
                <a:sym typeface="Wingdings" panose="05000000000000000000" pitchFamily="2" charset="2"/>
              </a:rPr>
              <a:t>Component</a:t>
            </a:r>
            <a:endParaRPr lang="de-AT" sz="1400" i="1" dirty="0"/>
          </a:p>
          <a:p>
            <a:pPr marL="270000" lvl="2" indent="0">
              <a:buNone/>
            </a:pPr>
            <a:endParaRPr lang="de-AT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2C7622E0-9E64-9134-90B5-A7B4B14809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89" y="1890218"/>
            <a:ext cx="3738135" cy="2468291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977ABB59-B80A-09BF-85F0-BEFCA0A879F3}"/>
              </a:ext>
            </a:extLst>
          </p:cNvPr>
          <p:cNvCxnSpPr/>
          <p:nvPr/>
        </p:nvCxnSpPr>
        <p:spPr>
          <a:xfrm flipH="1">
            <a:off x="2175137" y="2379565"/>
            <a:ext cx="435221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hteck 13">
            <a:extLst>
              <a:ext uri="{FF2B5EF4-FFF2-40B4-BE49-F238E27FC236}">
                <a16:creationId xmlns:a16="http://schemas.microsoft.com/office/drawing/2014/main" id="{9C8B10AC-636F-EEF9-4FE4-4AC31F31BA93}"/>
              </a:ext>
            </a:extLst>
          </p:cNvPr>
          <p:cNvSpPr/>
          <p:nvPr/>
        </p:nvSpPr>
        <p:spPr>
          <a:xfrm>
            <a:off x="1119116" y="2279180"/>
            <a:ext cx="1056021" cy="17544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A5153D85-A09B-8B2B-27D7-16E8761085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251" y="1890218"/>
            <a:ext cx="2680684" cy="2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06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VORGEHENSWEISE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97C52E-E522-4B0F-9FC9-E682EBF0A7FB}" type="datetime4">
              <a:rPr lang="de-AT" smtClean="0"/>
              <a:t>11. März 2025</a:t>
            </a:fld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7CD581C-92E0-41C6-BF48-DFCAD6021EE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AT"/>
              <a:t>Parametrisierter Schieberadapter</a:t>
            </a:r>
            <a:endParaRPr lang="de-AT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>
          <a:xfrm>
            <a:off x="255587" y="1278000"/>
            <a:ext cx="8635999" cy="3041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AT" sz="1800" b="1" dirty="0"/>
              <a:t>4) Auswahl der gewünschten Schiebertype:</a:t>
            </a:r>
          </a:p>
          <a:p>
            <a:pPr lvl="2"/>
            <a:r>
              <a:rPr lang="de-AT" sz="1600" dirty="0"/>
              <a:t>Baureihe (KS-OT, O-KS, O-BS, O-ES)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E7A3A74-73D7-59E0-8A25-4CA4D836B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583" y="1969738"/>
            <a:ext cx="2680684" cy="2429370"/>
          </a:xfrm>
          <a:prstGeom prst="rect">
            <a:avLst/>
          </a:prstGeom>
        </p:spPr>
      </p:pic>
      <p:cxnSp>
        <p:nvCxnSpPr>
          <p:cNvPr id="12" name="Gerade Verbindung mit Pfeil 11"/>
          <p:cNvCxnSpPr>
            <a:cxnSpLocks/>
          </p:cNvCxnSpPr>
          <p:nvPr/>
        </p:nvCxnSpPr>
        <p:spPr>
          <a:xfrm flipH="1">
            <a:off x="3384645" y="2316555"/>
            <a:ext cx="42891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>
            <a:extLst>
              <a:ext uri="{FF2B5EF4-FFF2-40B4-BE49-F238E27FC236}">
                <a16:creationId xmlns:a16="http://schemas.microsoft.com/office/drawing/2014/main" id="{6D61A056-FEEB-C9D0-4506-359714FA8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9908" y="1988592"/>
            <a:ext cx="1974661" cy="2235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175666"/>
      </p:ext>
    </p:extLst>
  </p:cSld>
  <p:clrMapOvr>
    <a:masterClrMapping/>
  </p:clrMapOvr>
</p:sld>
</file>

<file path=ppt/theme/theme1.xml><?xml version="1.0" encoding="utf-8"?>
<a:theme xmlns:a="http://schemas.openxmlformats.org/drawingml/2006/main" name="v_master_de">
  <a:themeElements>
    <a:clrScheme name="voestalpine">
      <a:dk1>
        <a:srgbClr val="333333"/>
      </a:dk1>
      <a:lt1>
        <a:srgbClr val="FFFFFF"/>
      </a:lt1>
      <a:dk2>
        <a:srgbClr val="0082B4"/>
      </a:dk2>
      <a:lt2>
        <a:srgbClr val="E3E3E3"/>
      </a:lt2>
      <a:accent1>
        <a:srgbClr val="50AACD"/>
      </a:accent1>
      <a:accent2>
        <a:srgbClr val="91C8DC"/>
      </a:accent2>
      <a:accent3>
        <a:srgbClr val="A5A5A5"/>
      </a:accent3>
      <a:accent4>
        <a:srgbClr val="87D25A"/>
      </a:accent4>
      <a:accent5>
        <a:srgbClr val="E1D22D"/>
      </a:accent5>
      <a:accent6>
        <a:srgbClr val="E3E3E3"/>
      </a:accent6>
      <a:hlink>
        <a:srgbClr val="0082B4"/>
      </a:hlink>
      <a:folHlink>
        <a:srgbClr val="A5A5A5"/>
      </a:folHlink>
    </a:clrScheme>
    <a:fontScheme name="voestalpine">
      <a:majorFont>
        <a:latin typeface="voestalpine"/>
        <a:ea typeface=""/>
        <a:cs typeface=""/>
      </a:majorFont>
      <a:minorFont>
        <a:latin typeface="voestalpin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_master_de.potx [Schreibgeschützt]" id="{B984155F-85D8-4CD2-8E3E-F0852C27663A}" vid="{80A62A20-771D-4319-AEC2-1E99FDEA5ECF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v_master_de</Template>
  <TotalTime>0</TotalTime>
  <Words>1116</Words>
  <Application>Microsoft Office PowerPoint</Application>
  <PresentationFormat>Bildschirmpräsentation (16:9)</PresentationFormat>
  <Paragraphs>278</Paragraphs>
  <Slides>31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31</vt:i4>
      </vt:variant>
    </vt:vector>
  </HeadingPairs>
  <TitlesOfParts>
    <vt:vector size="36" baseType="lpstr">
      <vt:lpstr>Wingdings</vt:lpstr>
      <vt:lpstr>voestalpine</vt:lpstr>
      <vt:lpstr>Arial</vt:lpstr>
      <vt:lpstr>Calibri</vt:lpstr>
      <vt:lpstr>v_master_de</vt:lpstr>
      <vt:lpstr>Parametrisierter Schieberadapter </vt:lpstr>
      <vt:lpstr>REVISIONSINFORMATION</vt:lpstr>
      <vt:lpstr>KURZBESCHREIBUNG</vt:lpstr>
      <vt:lpstr>VORTEILE</vt:lpstr>
      <vt:lpstr>VORTEILE</vt:lpstr>
      <vt:lpstr>DARSTELLUNG IM VERGLEICH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VORGEHENSWEISE</vt:lpstr>
      <vt:lpstr>          VIELEN DANK!</vt:lpstr>
    </vt:vector>
  </TitlesOfParts>
  <Company>voestalpine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Parametrisierter Schieberadapter</dc:title>
  <dc:creator>Lackner Bernhard</dc:creator>
  <cp:lastModifiedBy>Reischl Alexander</cp:lastModifiedBy>
  <cp:revision>90</cp:revision>
  <cp:lastPrinted>2010-10-05T13:18:29Z</cp:lastPrinted>
  <dcterms:created xsi:type="dcterms:W3CDTF">2023-11-14T12:30:39Z</dcterms:created>
  <dcterms:modified xsi:type="dcterms:W3CDTF">2025-03-11T06:30:10Z</dcterms:modified>
</cp:coreProperties>
</file>